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1" r:id="rId1"/>
  </p:sldMasterIdLst>
  <p:notesMasterIdLst>
    <p:notesMasterId r:id="rId69"/>
  </p:notesMasterIdLst>
  <p:sldIdLst>
    <p:sldId id="256" r:id="rId2"/>
    <p:sldId id="356" r:id="rId3"/>
    <p:sldId id="400" r:id="rId4"/>
    <p:sldId id="401" r:id="rId5"/>
    <p:sldId id="399" r:id="rId6"/>
    <p:sldId id="360" r:id="rId7"/>
    <p:sldId id="361" r:id="rId8"/>
    <p:sldId id="405" r:id="rId9"/>
    <p:sldId id="362" r:id="rId10"/>
    <p:sldId id="363" r:id="rId11"/>
    <p:sldId id="364" r:id="rId12"/>
    <p:sldId id="264" r:id="rId13"/>
    <p:sldId id="402" r:id="rId14"/>
    <p:sldId id="403" r:id="rId15"/>
    <p:sldId id="404" r:id="rId16"/>
    <p:sldId id="271" r:id="rId17"/>
    <p:sldId id="392" r:id="rId18"/>
    <p:sldId id="393" r:id="rId19"/>
    <p:sldId id="394" r:id="rId20"/>
    <p:sldId id="391" r:id="rId21"/>
    <p:sldId id="348" r:id="rId22"/>
    <p:sldId id="368" r:id="rId23"/>
    <p:sldId id="369" r:id="rId24"/>
    <p:sldId id="370" r:id="rId25"/>
    <p:sldId id="334" r:id="rId26"/>
    <p:sldId id="298" r:id="rId27"/>
    <p:sldId id="376" r:id="rId28"/>
    <p:sldId id="388" r:id="rId29"/>
    <p:sldId id="407" r:id="rId30"/>
    <p:sldId id="408" r:id="rId31"/>
    <p:sldId id="385" r:id="rId32"/>
    <p:sldId id="357" r:id="rId33"/>
    <p:sldId id="359" r:id="rId34"/>
    <p:sldId id="398" r:id="rId35"/>
    <p:sldId id="389" r:id="rId36"/>
    <p:sldId id="340" r:id="rId37"/>
    <p:sldId id="321" r:id="rId38"/>
    <p:sldId id="322" r:id="rId39"/>
    <p:sldId id="371" r:id="rId40"/>
    <p:sldId id="323" r:id="rId41"/>
    <p:sldId id="382" r:id="rId42"/>
    <p:sldId id="380" r:id="rId43"/>
    <p:sldId id="325" r:id="rId44"/>
    <p:sldId id="372" r:id="rId45"/>
    <p:sldId id="377" r:id="rId46"/>
    <p:sldId id="329" r:id="rId47"/>
    <p:sldId id="328" r:id="rId48"/>
    <p:sldId id="330" r:id="rId49"/>
    <p:sldId id="278" r:id="rId50"/>
    <p:sldId id="299" r:id="rId51"/>
    <p:sldId id="409" r:id="rId52"/>
    <p:sldId id="289" r:id="rId53"/>
    <p:sldId id="410" r:id="rId54"/>
    <p:sldId id="411" r:id="rId55"/>
    <p:sldId id="412" r:id="rId56"/>
    <p:sldId id="417" r:id="rId57"/>
    <p:sldId id="413" r:id="rId58"/>
    <p:sldId id="414" r:id="rId59"/>
    <p:sldId id="415" r:id="rId60"/>
    <p:sldId id="416" r:id="rId61"/>
    <p:sldId id="291" r:id="rId62"/>
    <p:sldId id="292" r:id="rId63"/>
    <p:sldId id="294" r:id="rId64"/>
    <p:sldId id="419" r:id="rId65"/>
    <p:sldId id="420" r:id="rId66"/>
    <p:sldId id="421" r:id="rId67"/>
    <p:sldId id="422" r:id="rId6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9DC3E6"/>
    <a:srgbClr val="6666FF"/>
    <a:srgbClr val="F838AA"/>
    <a:srgbClr val="999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4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2" y="6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56B83-98BA-4F0C-81AB-319C54840AAA}" type="datetimeFigureOut">
              <a:rPr lang="it-IT" smtClean="0"/>
              <a:pPr/>
              <a:t>10/11/2020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16359-FC1F-4A8A-B505-5C7ECA87BFA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7571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16359-FC1F-4A8A-B505-5C7ECA87BFA5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5238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1pPr>
            <a:lvl2pPr marL="742950" indent="-28575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2pPr>
            <a:lvl3pPr marL="1143000" indent="-22860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3pPr>
            <a:lvl4pPr marL="1600200" indent="-22860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4pPr>
            <a:lvl5pPr marL="2057400" indent="-22860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9pPr>
          </a:lstStyle>
          <a:p>
            <a:fld id="{7EF74AC3-6880-47F1-B82B-384B3F97E1CD}" type="slidenum">
              <a:rPr lang="it-IT" altLang="it-IT" sz="1200">
                <a:latin typeface="Times New Roman" panose="02020603050405020304" pitchFamily="18" charset="0"/>
              </a:rPr>
              <a:pPr/>
              <a:t>49</a:t>
            </a:fld>
            <a:endParaRPr lang="it-IT" altLang="it-IT" sz="1200">
              <a:latin typeface="Times New Roman" panose="02020603050405020304" pitchFamily="18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878716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868530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1pPr>
            <a:lvl2pPr marL="742950" indent="-28575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2pPr>
            <a:lvl3pPr marL="1143000" indent="-22860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3pPr>
            <a:lvl4pPr marL="1600200" indent="-22860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4pPr>
            <a:lvl5pPr marL="2057400" indent="-22860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9pPr>
          </a:lstStyle>
          <a:p>
            <a:fld id="{DC8540D0-9849-4813-AD15-8945B001202F}" type="slidenum">
              <a:rPr lang="it-IT" altLang="it-IT" sz="1200">
                <a:latin typeface="Times New Roman" panose="02020603050405020304" pitchFamily="18" charset="0"/>
              </a:rPr>
              <a:pPr/>
              <a:t>10</a:t>
            </a:fld>
            <a:endParaRPr lang="it-IT" altLang="it-IT" sz="1200">
              <a:latin typeface="Times New Roman" panose="02020603050405020304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26127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355816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16359-FC1F-4A8A-B505-5C7ECA87BFA5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7803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16359-FC1F-4A8A-B505-5C7ECA87BFA5}" type="slidenum">
              <a:rPr lang="it-IT" smtClean="0"/>
              <a:pPr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0205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1pPr>
            <a:lvl2pPr marL="742950" indent="-28575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2pPr>
            <a:lvl3pPr marL="1143000" indent="-22860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3pPr>
            <a:lvl4pPr marL="1600200" indent="-22860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4pPr>
            <a:lvl5pPr marL="2057400" indent="-22860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9pPr>
          </a:lstStyle>
          <a:p>
            <a:fld id="{67C09D04-1D39-4595-872E-DBD64BF7D3CB}" type="slidenum">
              <a:rPr lang="it-IT" altLang="it-IT" sz="1200">
                <a:latin typeface="Times New Roman" panose="02020603050405020304" pitchFamily="18" charset="0"/>
              </a:rPr>
              <a:pPr/>
              <a:t>40</a:t>
            </a:fld>
            <a:endParaRPr lang="it-IT" altLang="it-IT" sz="1200">
              <a:latin typeface="Times New Roman" panose="02020603050405020304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773296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106831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1pPr>
            <a:lvl2pPr marL="742950" indent="-28575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2pPr>
            <a:lvl3pPr marL="1143000" indent="-22860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3pPr>
            <a:lvl4pPr marL="1600200" indent="-22860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4pPr>
            <a:lvl5pPr marL="2057400" indent="-22860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9pPr>
          </a:lstStyle>
          <a:p>
            <a:fld id="{A43D68D3-09FC-4C00-9399-274EB2959EA1}" type="slidenum">
              <a:rPr lang="it-IT" altLang="it-IT" sz="1200">
                <a:latin typeface="Times New Roman" panose="02020603050405020304" pitchFamily="18" charset="0"/>
              </a:rPr>
              <a:pPr/>
              <a:t>47</a:t>
            </a:fld>
            <a:endParaRPr lang="it-IT" altLang="it-IT" sz="1200">
              <a:latin typeface="Times New Roman" panose="02020603050405020304" pitchFamily="18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532979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01C0-2C15-4776-8660-6E2793D4007F}" type="datetimeFigureOut">
              <a:rPr lang="it-IT" smtClean="0"/>
              <a:pPr/>
              <a:t>10/11/2020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18FE1-3F09-4628-B174-46446595B85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769075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01C0-2C15-4776-8660-6E2793D4007F}" type="datetimeFigureOut">
              <a:rPr lang="it-IT" smtClean="0"/>
              <a:pPr/>
              <a:t>10/11/2020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18FE1-3F09-4628-B174-46446595B85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260084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01C0-2C15-4776-8660-6E2793D4007F}" type="datetimeFigureOut">
              <a:rPr lang="it-IT" smtClean="0"/>
              <a:pPr/>
              <a:t>10/11/2020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18FE1-3F09-4628-B174-46446595B85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322137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25751" y="1"/>
            <a:ext cx="9154583" cy="106521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2946401" y="1927226"/>
            <a:ext cx="4415367" cy="415131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7564967" y="1927226"/>
            <a:ext cx="4415367" cy="415131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D428B3-1EB4-4540-84EF-3ECC97559DE1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64370149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25751" y="1"/>
            <a:ext cx="9154583" cy="106521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2946401" y="1927226"/>
            <a:ext cx="4415367" cy="415131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7564967" y="1927226"/>
            <a:ext cx="4415367" cy="199866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7564967" y="4078288"/>
            <a:ext cx="4415367" cy="2000250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C76FC1-A1DE-4C82-B82F-12317347FF54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8536309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25751" y="1"/>
            <a:ext cx="9154583" cy="106521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2946401" y="1927226"/>
            <a:ext cx="4415367" cy="415131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7564967" y="1927226"/>
            <a:ext cx="4415367" cy="4151313"/>
          </a:xfrm>
        </p:spPr>
        <p:txBody>
          <a:bodyPr>
            <a:normAutofit/>
          </a:bodyPr>
          <a:lstStyle/>
          <a:p>
            <a:pPr lvl="0"/>
            <a:r>
              <a:rPr lang="it-IT" noProof="0" smtClean="0"/>
              <a:t>Fare clic sull'icona per aggiungere un'immagine online</a:t>
            </a:r>
          </a:p>
        </p:txBody>
      </p:sp>
      <p:sp>
        <p:nvSpPr>
          <p:cNvPr id="5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BA627-4A1E-4652-B8BB-723C4F9A654C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7079224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01C0-2C15-4776-8660-6E2793D4007F}" type="datetimeFigureOut">
              <a:rPr lang="it-IT" smtClean="0"/>
              <a:pPr/>
              <a:t>10/11/2020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18FE1-3F09-4628-B174-46446595B85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465284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01C0-2C15-4776-8660-6E2793D4007F}" type="datetimeFigureOut">
              <a:rPr lang="it-IT" smtClean="0"/>
              <a:pPr/>
              <a:t>10/11/2020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18FE1-3F09-4628-B174-46446595B85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462368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01C0-2C15-4776-8660-6E2793D4007F}" type="datetimeFigureOut">
              <a:rPr lang="it-IT" smtClean="0"/>
              <a:pPr/>
              <a:t>10/11/2020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18FE1-3F09-4628-B174-46446595B85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638838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01C0-2C15-4776-8660-6E2793D4007F}" type="datetimeFigureOut">
              <a:rPr lang="it-IT" smtClean="0"/>
              <a:pPr/>
              <a:t>10/11/2020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18FE1-3F09-4628-B174-46446595B85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866464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01C0-2C15-4776-8660-6E2793D4007F}" type="datetimeFigureOut">
              <a:rPr lang="it-IT" smtClean="0"/>
              <a:pPr/>
              <a:t>10/11/2020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18FE1-3F09-4628-B174-46446595B85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736397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01C0-2C15-4776-8660-6E2793D4007F}" type="datetimeFigureOut">
              <a:rPr lang="it-IT" smtClean="0"/>
              <a:pPr/>
              <a:t>10/11/2020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18FE1-3F09-4628-B174-46446595B85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769658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01C0-2C15-4776-8660-6E2793D4007F}" type="datetimeFigureOut">
              <a:rPr lang="it-IT" smtClean="0"/>
              <a:pPr/>
              <a:t>10/11/2020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18FE1-3F09-4628-B174-46446595B85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670081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01C0-2C15-4776-8660-6E2793D4007F}" type="datetimeFigureOut">
              <a:rPr lang="it-IT" smtClean="0"/>
              <a:pPr/>
              <a:t>10/11/2020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18FE1-3F09-4628-B174-46446595B85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786207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501C0-2C15-4776-8660-6E2793D4007F}" type="datetimeFigureOut">
              <a:rPr lang="it-IT" smtClean="0"/>
              <a:pPr/>
              <a:t>10/11/2020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18FE1-3F09-4628-B174-46446595B85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0242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</p:sldLayoutIdLst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hyperlink" Target="http://it.wikipedia.org/wiki/File:Homeros_Caetani_Louvre_Ma440_n2.jpg" TargetMode="Externa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2.png"/><Relationship Id="rId4" Type="http://schemas.openxmlformats.org/officeDocument/2006/relationships/image" Target="../media/image55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wmf"/><Relationship Id="rId4" Type="http://schemas.openxmlformats.org/officeDocument/2006/relationships/image" Target="../media/image67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iceovittorioemanuelepa.it/" TargetMode="Externa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wm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649129" y="184823"/>
            <a:ext cx="11044052" cy="1365201"/>
          </a:xfr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228600" h="228600"/>
          </a:sp3d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it-IT" b="1" dirty="0" smtClean="0">
                <a:solidFill>
                  <a:srgbClr val="2B0082"/>
                </a:solidFill>
              </a:rPr>
              <a:t>                      </a:t>
            </a:r>
            <a:br>
              <a:rPr lang="it-IT" b="1" dirty="0" smtClean="0">
                <a:solidFill>
                  <a:srgbClr val="2B0082"/>
                </a:solidFill>
              </a:rPr>
            </a:br>
            <a:r>
              <a:rPr lang="it-IT" sz="4000" b="1" dirty="0" smtClean="0">
                <a:solidFill>
                  <a:srgbClr val="2B0082"/>
                </a:solidFill>
                <a:latin typeface="Albertus" panose="020E0702040304020204" pitchFamily="34" charset="0"/>
              </a:rPr>
              <a:t>LICEO CLASSICO STATALE                              </a:t>
            </a:r>
            <a:br>
              <a:rPr lang="it-IT" sz="4000" b="1" dirty="0" smtClean="0">
                <a:solidFill>
                  <a:srgbClr val="2B0082"/>
                </a:solidFill>
                <a:latin typeface="Albertus" panose="020E0702040304020204" pitchFamily="34" charset="0"/>
              </a:rPr>
            </a:br>
            <a:r>
              <a:rPr lang="it-IT" sz="4000" b="1" dirty="0" smtClean="0">
                <a:solidFill>
                  <a:srgbClr val="2B0082"/>
                </a:solidFill>
                <a:latin typeface="Albertus" panose="020E0702040304020204" pitchFamily="34" charset="0"/>
              </a:rPr>
              <a:t>VITTORIO EMANUELE II </a:t>
            </a:r>
            <a:r>
              <a:rPr lang="it-IT" sz="4000" b="1" dirty="0">
                <a:solidFill>
                  <a:srgbClr val="2B0082"/>
                </a:solidFill>
                <a:latin typeface="Albertus" panose="020E0702040304020204" pitchFamily="34" charset="0"/>
              </a:rPr>
              <a:t/>
            </a:r>
            <a:br>
              <a:rPr lang="it-IT" sz="4000" b="1" dirty="0">
                <a:solidFill>
                  <a:srgbClr val="2B0082"/>
                </a:solidFill>
                <a:latin typeface="Albertus" panose="020E0702040304020204" pitchFamily="34" charset="0"/>
              </a:rPr>
            </a:br>
            <a:endParaRPr lang="it-IT" sz="4000" dirty="0">
              <a:latin typeface="Albertus" panose="020E0702040304020204" pitchFamily="34" charset="0"/>
            </a:endParaRPr>
          </a:p>
        </p:txBody>
      </p:sp>
      <p:pic>
        <p:nvPicPr>
          <p:cNvPr id="8" name="Picture 8" descr="C:\Documents and Settings\Giuseppe Genco\Desktop\foto scuola\DSCF63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6013" y="1574646"/>
            <a:ext cx="8004962" cy="512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90975" y="160201"/>
            <a:ext cx="1614196" cy="123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6720" y="326718"/>
            <a:ext cx="912567" cy="104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30260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665144" y="252920"/>
            <a:ext cx="6865937" cy="92989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marL="484632">
              <a:defRPr/>
            </a:pPr>
            <a:r>
              <a:rPr lang="it-IT" b="1" i="1" dirty="0">
                <a:solidFill>
                  <a:schemeClr val="hlink"/>
                </a:solidFill>
              </a:rPr>
              <a:t> </a:t>
            </a:r>
            <a:r>
              <a:rPr lang="it-IT" b="1" i="1" dirty="0" smtClean="0">
                <a:solidFill>
                  <a:schemeClr val="hlink"/>
                </a:solidFill>
              </a:rPr>
              <a:t> </a:t>
            </a:r>
            <a:r>
              <a:rPr lang="it-IT" b="1" dirty="0"/>
              <a:t> </a:t>
            </a:r>
            <a:r>
              <a:rPr lang="it-IT" b="1" dirty="0" smtClean="0"/>
              <a:t/>
            </a:r>
            <a:br>
              <a:rPr lang="it-IT" b="1" dirty="0" smtClean="0"/>
            </a:br>
            <a:r>
              <a:rPr lang="it-IT" b="1" dirty="0"/>
              <a:t> </a:t>
            </a:r>
            <a:r>
              <a:rPr lang="it-IT" b="1" dirty="0" smtClean="0"/>
              <a:t>                    Triennio</a:t>
            </a:r>
            <a:r>
              <a:rPr lang="it-IT" dirty="0"/>
              <a:t/>
            </a:r>
            <a:br>
              <a:rPr lang="it-IT" dirty="0"/>
            </a:br>
            <a:endParaRPr lang="it-IT" b="1" i="1" dirty="0" smtClean="0">
              <a:solidFill>
                <a:schemeClr val="hlink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910841" y="1237282"/>
            <a:ext cx="9980908" cy="5315918"/>
          </a:xfrm>
          <a:solidFill>
            <a:schemeClr val="accent1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txBody>
          <a:bodyPr>
            <a:normAutofit fontScale="77500" lnSpcReduction="20000"/>
          </a:bodyPr>
          <a:lstStyle/>
          <a:p>
            <a:pPr marL="448056" indent="-384048">
              <a:buNone/>
              <a:defRPr/>
            </a:pPr>
            <a:r>
              <a:rPr lang="it-IT" dirty="0" smtClean="0"/>
              <a:t>                                   </a:t>
            </a:r>
          </a:p>
          <a:p>
            <a:pPr marL="448056" indent="-384048">
              <a:buNone/>
              <a:defRPr/>
            </a:pPr>
            <a:r>
              <a:rPr lang="it-IT" sz="3500" b="1" dirty="0"/>
              <a:t>                               </a:t>
            </a:r>
            <a:r>
              <a:rPr lang="it-IT" sz="4600" b="1" dirty="0"/>
              <a:t> </a:t>
            </a:r>
            <a:r>
              <a:rPr lang="it-IT" sz="4600" b="1" dirty="0" smtClean="0"/>
              <a:t> </a:t>
            </a:r>
            <a:endParaRPr lang="it-IT" sz="4600" dirty="0" smtClean="0"/>
          </a:p>
          <a:p>
            <a:pPr marL="448056" indent="-384048">
              <a:buFont typeface="Wingdings" pitchFamily="2" charset="2"/>
              <a:buChar char="Ø"/>
              <a:defRPr/>
            </a:pPr>
            <a:r>
              <a:rPr lang="it-IT" sz="3100" dirty="0" smtClean="0"/>
              <a:t>Italiano </a:t>
            </a:r>
          </a:p>
          <a:p>
            <a:pPr marL="448056" indent="-384048">
              <a:buFont typeface="Wingdings" pitchFamily="2" charset="2"/>
              <a:buChar char="Ø"/>
              <a:defRPr/>
            </a:pPr>
            <a:r>
              <a:rPr lang="it-IT" sz="3100" dirty="0" smtClean="0"/>
              <a:t>Latino e Greco</a:t>
            </a:r>
          </a:p>
          <a:p>
            <a:pPr marL="448056" indent="-384048">
              <a:buFont typeface="Wingdings" pitchFamily="2" charset="2"/>
              <a:buChar char="Ø"/>
              <a:defRPr/>
            </a:pPr>
            <a:r>
              <a:rPr lang="it-IT" sz="3100" dirty="0" smtClean="0"/>
              <a:t>Storia</a:t>
            </a:r>
          </a:p>
          <a:p>
            <a:pPr marL="448056" indent="-384048">
              <a:buFont typeface="Wingdings" pitchFamily="2" charset="2"/>
              <a:buChar char="Ø"/>
              <a:defRPr/>
            </a:pPr>
            <a:r>
              <a:rPr lang="it-IT" sz="3100" dirty="0" smtClean="0"/>
              <a:t>Filosofia</a:t>
            </a:r>
          </a:p>
          <a:p>
            <a:pPr marL="448056" indent="-384048">
              <a:buFont typeface="Wingdings" pitchFamily="2" charset="2"/>
              <a:buChar char="Ø"/>
              <a:defRPr/>
            </a:pPr>
            <a:r>
              <a:rPr lang="it-IT" sz="3100" dirty="0" smtClean="0"/>
              <a:t>Lingua Straniera</a:t>
            </a:r>
          </a:p>
          <a:p>
            <a:pPr marL="448056" indent="-384048">
              <a:buFont typeface="Wingdings" pitchFamily="2" charset="2"/>
              <a:buChar char="Ø"/>
              <a:defRPr/>
            </a:pPr>
            <a:r>
              <a:rPr lang="it-IT" sz="3100" dirty="0" smtClean="0"/>
              <a:t>Matematica</a:t>
            </a:r>
          </a:p>
          <a:p>
            <a:pPr marL="448056" indent="-384048">
              <a:buFont typeface="Wingdings" pitchFamily="2" charset="2"/>
              <a:buChar char="Ø"/>
              <a:defRPr/>
            </a:pPr>
            <a:r>
              <a:rPr lang="it-IT" sz="3100" dirty="0" smtClean="0"/>
              <a:t>Fisica</a:t>
            </a:r>
          </a:p>
          <a:p>
            <a:pPr marL="448056" indent="-384048">
              <a:buFont typeface="Wingdings" pitchFamily="2" charset="2"/>
              <a:buChar char="Ø"/>
              <a:defRPr/>
            </a:pPr>
            <a:r>
              <a:rPr lang="it-IT" sz="3100" dirty="0" smtClean="0"/>
              <a:t>Scienze</a:t>
            </a:r>
          </a:p>
          <a:p>
            <a:pPr marL="448056" indent="-384048">
              <a:buFont typeface="Wingdings" pitchFamily="2" charset="2"/>
              <a:buChar char="Ø"/>
              <a:defRPr/>
            </a:pPr>
            <a:r>
              <a:rPr lang="it-IT" sz="3100" dirty="0" smtClean="0"/>
              <a:t>Storia dell’arte</a:t>
            </a:r>
          </a:p>
          <a:p>
            <a:pPr marL="448056" indent="-384048">
              <a:buFont typeface="Wingdings" pitchFamily="2" charset="2"/>
              <a:buChar char="Ø"/>
              <a:defRPr/>
            </a:pPr>
            <a:r>
              <a:rPr lang="it-IT" sz="3100" dirty="0" smtClean="0"/>
              <a:t>Educazione Fisica</a:t>
            </a:r>
          </a:p>
          <a:p>
            <a:pPr marL="448056" indent="-384048">
              <a:buFont typeface="Wingdings" pitchFamily="2" charset="2"/>
              <a:buChar char="Ø"/>
              <a:defRPr/>
            </a:pPr>
            <a:r>
              <a:rPr lang="it-IT" sz="3100" dirty="0" smtClean="0"/>
              <a:t>Religione </a:t>
            </a:r>
          </a:p>
          <a:p>
            <a:pPr marL="64008" indent="0">
              <a:buNone/>
              <a:defRPr/>
            </a:pPr>
            <a:endParaRPr lang="it-IT" dirty="0" smtClean="0"/>
          </a:p>
          <a:p>
            <a:pPr marL="448056" indent="-384048">
              <a:buNone/>
              <a:defRPr/>
            </a:pPr>
            <a:endParaRPr lang="it-IT" sz="2000" dirty="0"/>
          </a:p>
        </p:txBody>
      </p:sp>
      <p:pic>
        <p:nvPicPr>
          <p:cNvPr id="19460" name="Picture 17" descr="http://t0.gstatic.com/images?q=tbn:ANd9GcS-u29CgwhuCL4oRC3snr-qWJqm2pZrwI5z0ITGD5Q9M1BEN6Z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41" y="4571386"/>
            <a:ext cx="1507607" cy="164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Saffo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106" y="1612626"/>
            <a:ext cx="1079500" cy="11525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http://upload.wikimedia.org/wikipedia/commons/thumb/d/db/Homeros_Caetani_Louvre_Ma440_n2.jpg/170px-Homeros_Caetani_Louvre_Ma440_n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248" y="1426477"/>
            <a:ext cx="1092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Saffo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208" y="1426478"/>
            <a:ext cx="1938528" cy="1914936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780" y="3966887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5622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1731522" y="272374"/>
            <a:ext cx="9007813" cy="65404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484632" algn="ctr">
              <a:defRPr/>
            </a:pPr>
            <a:r>
              <a:rPr lang="it-IT" sz="3200" b="1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Offerta formativa e  quadro orario</a:t>
            </a:r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1524001" y="111583"/>
            <a:ext cx="18473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1pPr>
            <a:lvl2pPr marL="742950" indent="-28575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2pPr>
            <a:lvl3pPr marL="1143000" indent="-22860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3pPr>
            <a:lvl4pPr marL="1600200" indent="-22860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4pPr>
            <a:lvl5pPr marL="2057400" indent="-22860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9pPr>
          </a:lstStyle>
          <a:p>
            <a:endParaRPr lang="it-IT" altLang="it-IT"/>
          </a:p>
        </p:txBody>
      </p:sp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1524001" y="111583"/>
            <a:ext cx="18473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1pPr>
            <a:lvl2pPr marL="742950" indent="-28575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2pPr>
            <a:lvl3pPr marL="1143000" indent="-22860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3pPr>
            <a:lvl4pPr marL="1600200" indent="-22860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4pPr>
            <a:lvl5pPr marL="2057400" indent="-22860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9pPr>
          </a:lstStyle>
          <a:p>
            <a:endParaRPr lang="it-IT" altLang="it-IT"/>
          </a:p>
        </p:txBody>
      </p:sp>
      <p:graphicFrame>
        <p:nvGraphicFramePr>
          <p:cNvPr id="96887" name="Group 6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751398"/>
              </p:ext>
            </p:extLst>
          </p:nvPr>
        </p:nvGraphicFramePr>
        <p:xfrm>
          <a:off x="1692614" y="894944"/>
          <a:ext cx="9032542" cy="5975439"/>
        </p:xfrm>
        <a:graphic>
          <a:graphicData uri="http://schemas.openxmlformats.org/drawingml/2006/table">
            <a:tbl>
              <a:tblPr/>
              <a:tblGrid>
                <a:gridCol w="5204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63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63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4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72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61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1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1" lang="it-IT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  L  A  S  </a:t>
                      </a:r>
                      <a:r>
                        <a:rPr kumimoji="1" lang="it-IT" sz="1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</a:t>
                      </a:r>
                      <a:r>
                        <a:rPr kumimoji="1" lang="it-IT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 E</a:t>
                      </a:r>
                      <a:endParaRPr kumimoji="1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CA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9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         DISCIPLINE</a:t>
                      </a:r>
                      <a:endParaRPr kumimoji="1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D4EC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657988"/>
                              </a:outerShdw>
                            </a:cont>
                            <a:effect ref="fillLine"/>
                          </a:effectDag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I</a:t>
                      </a:r>
                      <a:endParaRPr kumimoji="1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D4EC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657988"/>
                              </a:outerShdw>
                            </a:cont>
                            <a:effect ref="fillLine"/>
                          </a:effectDag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II</a:t>
                      </a:r>
                      <a:endParaRPr kumimoji="1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D4EC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657988"/>
                              </a:outerShdw>
                            </a:cont>
                            <a:effect ref="fillLine"/>
                          </a:effectDag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III</a:t>
                      </a:r>
                      <a:endParaRPr kumimoji="1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D4EC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657988"/>
                              </a:outerShdw>
                            </a:cont>
                            <a:effect ref="fillLine"/>
                          </a:effectDag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IV</a:t>
                      </a:r>
                      <a:endParaRPr kumimoji="1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D4EC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657988"/>
                              </a:outerShdw>
                            </a:cont>
                            <a:effect ref="fillLine"/>
                          </a:effectDag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V</a:t>
                      </a:r>
                      <a:endParaRPr kumimoji="1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9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Lingua e letteratura italiana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9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Lingua e  cultura  latina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9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Lingua e  cultura greca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9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Lingua e cultura straniera: Inglese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9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Storia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49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Storia e Geografia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49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Filosofia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49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Scienze naturali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49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Matematica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49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Fisica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  2</a:t>
                      </a: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49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Storia </a:t>
                      </a:r>
                      <a:r>
                        <a:rPr kumimoji="1" 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dell</a:t>
                      </a: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´arte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1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  2</a:t>
                      </a: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49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Educazione Fisica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49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Religione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9759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Totale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27   </a:t>
                      </a:r>
                      <a:endParaRPr kumimoji="1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27</a:t>
                      </a:r>
                      <a:endParaRPr kumimoji="1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31</a:t>
                      </a:r>
                      <a:endParaRPr kumimoji="1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31</a:t>
                      </a:r>
                      <a:endParaRPr kumimoji="1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it-IT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31</a:t>
                      </a:r>
                      <a:endParaRPr kumimoji="1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20486" name="Rectangle 630"/>
          <p:cNvSpPr>
            <a:spLocks noChangeArrowheads="1"/>
          </p:cNvSpPr>
          <p:nvPr/>
        </p:nvSpPr>
        <p:spPr bwMode="auto">
          <a:xfrm>
            <a:off x="1524000" y="5953125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1pPr>
            <a:lvl2pPr marL="742950" indent="-28575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2pPr>
            <a:lvl3pPr marL="1143000" indent="-22860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3pPr>
            <a:lvl4pPr marL="1600200" indent="-22860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4pPr>
            <a:lvl5pPr marL="2057400" indent="-22860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9pPr>
          </a:lstStyle>
          <a:p>
            <a:r>
              <a:rPr lang="it-IT" altLang="it-IT" sz="1000">
                <a:solidFill>
                  <a:srgbClr val="000000"/>
                </a:solidFill>
                <a:cs typeface="Times New Roman" panose="02020603050405020304" pitchFamily="18" charset="0"/>
              </a:rPr>
              <a:t/>
            </a:r>
            <a:br>
              <a:rPr lang="it-IT" altLang="it-IT" sz="1000">
                <a:solidFill>
                  <a:srgbClr val="000000"/>
                </a:solidFill>
                <a:cs typeface="Times New Roman" panose="02020603050405020304" pitchFamily="18" charset="0"/>
              </a:rPr>
            </a:br>
            <a:endParaRPr lang="it-IT" altLang="it-IT"/>
          </a:p>
        </p:txBody>
      </p:sp>
      <p:sp>
        <p:nvSpPr>
          <p:cNvPr id="20487" name="Control 4"/>
          <p:cNvSpPr>
            <a:spLocks noChangeArrowheads="1" noChangeShapeType="1"/>
          </p:cNvSpPr>
          <p:nvPr/>
        </p:nvSpPr>
        <p:spPr bwMode="auto">
          <a:xfrm>
            <a:off x="5159376" y="836614"/>
            <a:ext cx="3381375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1pPr>
            <a:lvl2pPr marL="742950" indent="-28575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2pPr>
            <a:lvl3pPr marL="1143000" indent="-22860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3pPr>
            <a:lvl4pPr marL="1600200" indent="-22860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4pPr>
            <a:lvl5pPr marL="2057400" indent="-22860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9pPr>
          </a:lstStyle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6626081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6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6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6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68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68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68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68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68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68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68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68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0379" y="462402"/>
            <a:ext cx="10515600" cy="1325563"/>
          </a:xfrm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 w="228600" h="228600" prst="coolSlant"/>
            <a:bevelB w="2286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it-IT" altLang="it-IT" b="1" dirty="0" smtClean="0">
                <a:solidFill>
                  <a:srgbClr val="FF0000"/>
                </a:solidFill>
              </a:rPr>
              <a:t>Il Greco è una lingua difficile?</a:t>
            </a:r>
            <a:endParaRPr lang="it-IT" altLang="it-IT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99658" y="2358894"/>
            <a:ext cx="7113320" cy="3633850"/>
          </a:xfrm>
          <a:prstGeom prst="rect">
            <a:avLst/>
          </a:prstGeom>
        </p:spPr>
      </p:pic>
      <p:pic>
        <p:nvPicPr>
          <p:cNvPr id="5" name="Picture 5" descr="C:\Users\Utente\Desktop\imag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090" y="3188326"/>
            <a:ext cx="143986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623548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2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12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599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it-IT" dirty="0" smtClean="0"/>
              <a:t>                       </a:t>
            </a:r>
            <a:br>
              <a:rPr lang="it-IT" dirty="0" smtClean="0"/>
            </a:br>
            <a:r>
              <a:rPr lang="it-IT" dirty="0"/>
              <a:t> </a:t>
            </a:r>
            <a:r>
              <a:rPr lang="it-IT" dirty="0" smtClean="0"/>
              <a:t>                   </a:t>
            </a:r>
            <a:r>
              <a:rPr lang="it-IT" b="1" dirty="0" smtClean="0">
                <a:solidFill>
                  <a:srgbClr val="FF0000"/>
                </a:solidFill>
              </a:rPr>
              <a:t> Perché </a:t>
            </a:r>
            <a:r>
              <a:rPr lang="it-IT" b="1" dirty="0">
                <a:solidFill>
                  <a:srgbClr val="FF0000"/>
                </a:solidFill>
              </a:rPr>
              <a:t>studiare il greco</a:t>
            </a:r>
            <a:br>
              <a:rPr lang="it-IT" b="1" dirty="0">
                <a:solidFill>
                  <a:srgbClr val="FF0000"/>
                </a:solidFill>
              </a:rPr>
            </a:b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12734" y="1499616"/>
            <a:ext cx="10515600" cy="535838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/>
              <a:t>Il </a:t>
            </a:r>
            <a:r>
              <a:rPr lang="it-IT" dirty="0"/>
              <a:t>greco </a:t>
            </a:r>
            <a:r>
              <a:rPr lang="it-IT" dirty="0" smtClean="0"/>
              <a:t>potrebbe sembrare una lingua morta e fuori moda e invece scopriremo che dietro questa lingua  che sembra difficile  </a:t>
            </a:r>
            <a:r>
              <a:rPr lang="it-IT" dirty="0"/>
              <a:t>si cela un mondo di idee che ci hanno reso quelli che siamo, desiderosi di nuove scoperte, capaci </a:t>
            </a:r>
            <a:r>
              <a:rPr lang="it-IT" dirty="0" smtClean="0"/>
              <a:t> </a:t>
            </a:r>
            <a:r>
              <a:rPr lang="it-IT" dirty="0"/>
              <a:t>di vivere il presente e di progettare di cambiarlo in vista di un futuro </a:t>
            </a:r>
            <a:r>
              <a:rPr lang="it-IT" dirty="0" smtClean="0"/>
              <a:t>migliore e scopriremo di usare parole greche ogni giorno. </a:t>
            </a:r>
            <a:r>
              <a:rPr lang="it-IT" dirty="0"/>
              <a:t>	</a:t>
            </a:r>
            <a:endParaRPr lang="it-IT" dirty="0" smtClean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528" y="4560338"/>
            <a:ext cx="1380572" cy="216688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938528" y="3889249"/>
            <a:ext cx="1273358" cy="5791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Orologi Omega</a:t>
            </a:r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443" y="4843678"/>
            <a:ext cx="2857500" cy="16002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5468450" y="3996052"/>
            <a:ext cx="1432221" cy="472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Alfabeto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713" y="5268849"/>
            <a:ext cx="1943100" cy="1095375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9670400" y="3889249"/>
            <a:ext cx="1572768" cy="700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Caramelle al latte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36246283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84504" y="1414272"/>
            <a:ext cx="9939528" cy="5117847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Per  </a:t>
            </a:r>
            <a:r>
              <a:rPr lang="it-IT" dirty="0"/>
              <a:t>comprendere </a:t>
            </a:r>
            <a:r>
              <a:rPr lang="it-IT" dirty="0" smtClean="0"/>
              <a:t>il </a:t>
            </a:r>
            <a:r>
              <a:rPr lang="it-IT" dirty="0"/>
              <a:t>nostro </a:t>
            </a:r>
            <a:r>
              <a:rPr lang="it-IT" dirty="0" smtClean="0"/>
              <a:t>tempo dobbiamo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smtClean="0"/>
              <a:t> </a:t>
            </a:r>
            <a:r>
              <a:rPr lang="it-IT" dirty="0"/>
              <a:t>C</a:t>
            </a:r>
            <a:r>
              <a:rPr lang="it-IT" dirty="0" smtClean="0"/>
              <a:t>onoscere </a:t>
            </a:r>
            <a:r>
              <a:rPr lang="it-IT" dirty="0"/>
              <a:t>il </a:t>
            </a:r>
            <a:r>
              <a:rPr lang="it-IT" dirty="0" smtClean="0"/>
              <a:t>passato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smtClean="0"/>
              <a:t>Scoprire le </a:t>
            </a:r>
            <a:r>
              <a:rPr lang="it-IT" dirty="0"/>
              <a:t>nostre </a:t>
            </a:r>
            <a:r>
              <a:rPr lang="it-IT" dirty="0" smtClean="0"/>
              <a:t>radici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S</a:t>
            </a:r>
            <a:r>
              <a:rPr lang="it-IT" dirty="0" smtClean="0"/>
              <a:t>coprire </a:t>
            </a:r>
            <a:r>
              <a:rPr lang="it-IT" dirty="0"/>
              <a:t>il </a:t>
            </a:r>
            <a:r>
              <a:rPr lang="it-IT" dirty="0" smtClean="0"/>
              <a:t>diverso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smtClean="0"/>
              <a:t>Iniziare </a:t>
            </a:r>
            <a:r>
              <a:rPr lang="it-IT" dirty="0"/>
              <a:t>un percorso di </a:t>
            </a:r>
            <a:r>
              <a:rPr lang="it-IT" dirty="0" smtClean="0"/>
              <a:t>confronto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smtClean="0"/>
              <a:t>Sviluppare </a:t>
            </a:r>
            <a:r>
              <a:rPr lang="it-IT" dirty="0"/>
              <a:t>le capacità logico-riflessive e operative, che stanno alla base del sapere.</a:t>
            </a:r>
          </a:p>
          <a:p>
            <a:endParaRPr lang="it-IT" dirty="0"/>
          </a:p>
        </p:txBody>
      </p:sp>
      <p:pic>
        <p:nvPicPr>
          <p:cNvPr id="5123" name="Picture 3" descr="20200921_1817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839" y="2244916"/>
            <a:ext cx="2767585" cy="1851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4D4D6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61031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it-IT" dirty="0" smtClean="0"/>
              <a:t>Pensiamo ai nomi originari della nostra terra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68" y="2011679"/>
            <a:ext cx="8854440" cy="4275011"/>
          </a:xfrm>
        </p:spPr>
      </p:pic>
    </p:spTree>
    <p:extLst>
      <p:ext uri="{BB962C8B-B14F-4D97-AF65-F5344CB8AC3E}">
        <p14:creationId xmlns:p14="http://schemas.microsoft.com/office/powerpoint/2010/main" val="819115152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6929" y="0"/>
            <a:ext cx="10836612" cy="1267967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lvl="0" algn="ctr"/>
            <a:r>
              <a:rPr lang="it-IT" sz="3600" b="1" dirty="0">
                <a:solidFill>
                  <a:srgbClr val="FF0000"/>
                </a:solidFill>
              </a:rPr>
              <a:t>Classico </a:t>
            </a:r>
            <a:r>
              <a:rPr lang="it-IT" sz="3600" b="1" dirty="0" smtClean="0">
                <a:solidFill>
                  <a:srgbClr val="FF0000"/>
                </a:solidFill>
              </a:rPr>
              <a:t>con </a:t>
            </a:r>
            <a:r>
              <a:rPr lang="it-IT" sz="3600" b="1" dirty="0">
                <a:solidFill>
                  <a:srgbClr val="FF0000"/>
                </a:solidFill>
              </a:rPr>
              <a:t>estensione di lingua inglese</a:t>
            </a:r>
            <a:br>
              <a:rPr lang="it-IT" sz="3600" b="1" dirty="0">
                <a:solidFill>
                  <a:srgbClr val="FF0000"/>
                </a:solidFill>
              </a:rPr>
            </a:br>
            <a:r>
              <a:rPr lang="it-IT" sz="3200" b="1" i="1" dirty="0" smtClean="0"/>
              <a:t>Sulla </a:t>
            </a:r>
            <a:r>
              <a:rPr lang="it-IT" sz="3200" b="1" i="1" dirty="0"/>
              <a:t>base delle richieste delle </a:t>
            </a:r>
            <a:r>
              <a:rPr lang="it-IT" sz="3200" b="1" i="1" dirty="0" smtClean="0"/>
              <a:t>famiglie</a:t>
            </a:r>
            <a:endParaRPr lang="it-IT" sz="32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1688" y="1511807"/>
            <a:ext cx="10827517" cy="5078997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3200" dirty="0" smtClean="0"/>
              <a:t>                                  </a:t>
            </a:r>
            <a:r>
              <a:rPr lang="it-IT" sz="3200" b="1" dirty="0" smtClean="0">
                <a:latin typeface="Albertus" panose="020E0702040304020204" pitchFamily="34" charset="0"/>
              </a:rPr>
              <a:t> </a:t>
            </a:r>
            <a:r>
              <a:rPr lang="it-IT" sz="4800" b="1" dirty="0" smtClean="0"/>
              <a:t>SMART ENGLISH</a:t>
            </a:r>
          </a:p>
          <a:p>
            <a:pPr marL="0" indent="0">
              <a:buNone/>
            </a:pPr>
            <a:r>
              <a:rPr lang="it-IT" sz="4800" dirty="0" smtClean="0"/>
              <a:t>              dalle </a:t>
            </a:r>
            <a:r>
              <a:rPr lang="it-IT" sz="4800" dirty="0"/>
              <a:t>prime alle quarte classi</a:t>
            </a:r>
          </a:p>
          <a:p>
            <a:pPr marL="0" indent="0">
              <a:buNone/>
            </a:pPr>
            <a:r>
              <a:rPr lang="it-IT" sz="4800" dirty="0" smtClean="0"/>
              <a:t>                               Finalità </a:t>
            </a:r>
          </a:p>
          <a:p>
            <a:pPr marL="0" indent="0">
              <a:buNone/>
            </a:pPr>
            <a:r>
              <a:rPr lang="it-IT" sz="4800" dirty="0" smtClean="0"/>
              <a:t>l’eccellenza </a:t>
            </a:r>
            <a:r>
              <a:rPr lang="it-IT" sz="4800" dirty="0"/>
              <a:t>della lingua inglese alla fine del percorso formativo di 4 anni. </a:t>
            </a:r>
          </a:p>
          <a:p>
            <a:endParaRPr lang="it-IT" sz="4800" dirty="0"/>
          </a:p>
        </p:txBody>
      </p:sp>
      <p:pic>
        <p:nvPicPr>
          <p:cNvPr id="10" name="Picture 2" descr="C:\Users\Utente\AppData\Local\Microsoft\Windows\Temporary Internet Files\Content.IE5\I1VC4OXZ\bandiera_inglese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927" y="5067645"/>
            <a:ext cx="1975105" cy="98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30135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414527"/>
            <a:ext cx="10515600" cy="1207009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it-IT" sz="2800" b="1" dirty="0">
                <a:latin typeface="Albertus" panose="020E0702040304020204" pitchFamily="34" charset="0"/>
              </a:rPr>
              <a:t> </a:t>
            </a:r>
            <a:r>
              <a:rPr lang="it-IT" sz="2800" b="1" dirty="0" smtClean="0">
                <a:latin typeface="Albertus" panose="020E0702040304020204" pitchFamily="34" charset="0"/>
              </a:rPr>
              <a:t>                          </a:t>
            </a:r>
            <a:br>
              <a:rPr lang="it-IT" sz="2800" b="1" dirty="0" smtClean="0">
                <a:latin typeface="Albertus" panose="020E0702040304020204" pitchFamily="34" charset="0"/>
              </a:rPr>
            </a:br>
            <a:r>
              <a:rPr lang="it-IT" sz="2800" b="1" dirty="0">
                <a:latin typeface="Albertus" panose="020E0702040304020204" pitchFamily="34" charset="0"/>
              </a:rPr>
              <a:t> </a:t>
            </a:r>
            <a:r>
              <a:rPr lang="it-IT" sz="2800" b="1" dirty="0" smtClean="0">
                <a:latin typeface="Albertus" panose="020E0702040304020204" pitchFamily="34" charset="0"/>
              </a:rPr>
              <a:t>                                                  </a:t>
            </a:r>
            <a:r>
              <a:rPr lang="it-IT" sz="4800" b="1" dirty="0" smtClean="0">
                <a:solidFill>
                  <a:srgbClr val="FF0000"/>
                </a:solidFill>
              </a:rPr>
              <a:t>SMART </a:t>
            </a:r>
            <a:r>
              <a:rPr lang="it-IT" sz="4800" b="1" dirty="0">
                <a:solidFill>
                  <a:srgbClr val="FF0000"/>
                </a:solidFill>
              </a:rPr>
              <a:t>ENGLISH</a:t>
            </a:r>
            <a:br>
              <a:rPr lang="it-IT" sz="4800" b="1" dirty="0">
                <a:solidFill>
                  <a:srgbClr val="FF0000"/>
                </a:solidFill>
              </a:rPr>
            </a:br>
            <a:r>
              <a:rPr lang="it-IT" sz="48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731264"/>
            <a:ext cx="10515600" cy="481584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it-IT" sz="4400" dirty="0" smtClean="0"/>
              <a:t>                                   </a:t>
            </a:r>
            <a:r>
              <a:rPr lang="it-IT" sz="4300" dirty="0" smtClean="0"/>
              <a:t>Classi  prime</a:t>
            </a:r>
          </a:p>
          <a:p>
            <a:pPr marL="0" indent="0">
              <a:buNone/>
            </a:pPr>
            <a:r>
              <a:rPr lang="it-IT" sz="4300" b="1" dirty="0" smtClean="0"/>
              <a:t>     </a:t>
            </a:r>
            <a:r>
              <a:rPr lang="it-IT" sz="4200" b="1" dirty="0" smtClean="0">
                <a:solidFill>
                  <a:srgbClr val="FF0000"/>
                </a:solidFill>
              </a:rPr>
              <a:t>3  </a:t>
            </a:r>
            <a:r>
              <a:rPr lang="it-IT" sz="4200" b="1" dirty="0">
                <a:solidFill>
                  <a:srgbClr val="FF0000"/>
                </a:solidFill>
              </a:rPr>
              <a:t>Ore </a:t>
            </a:r>
            <a:r>
              <a:rPr lang="it-IT" sz="4200" b="1" dirty="0" smtClean="0">
                <a:solidFill>
                  <a:srgbClr val="FF0000"/>
                </a:solidFill>
              </a:rPr>
              <a:t> </a:t>
            </a:r>
            <a:r>
              <a:rPr lang="it-IT" sz="4200" b="1" dirty="0">
                <a:solidFill>
                  <a:srgbClr val="FF0000"/>
                </a:solidFill>
              </a:rPr>
              <a:t>curriculari  + 2 ore in orario antimeridiano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endParaRPr lang="it-IT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                                                       </a:t>
            </a:r>
            <a:r>
              <a:rPr lang="it-IT" sz="4200" b="1" dirty="0" smtClean="0"/>
              <a:t>50 </a:t>
            </a:r>
            <a:r>
              <a:rPr lang="it-IT" sz="4200" b="1" dirty="0"/>
              <a:t>ore </a:t>
            </a:r>
            <a:r>
              <a:rPr lang="it-IT" sz="4200" b="1" dirty="0" smtClean="0"/>
              <a:t>extra  </a:t>
            </a:r>
            <a:r>
              <a:rPr lang="it-IT" sz="4200" b="1" dirty="0"/>
              <a:t> </a:t>
            </a:r>
            <a:endParaRPr lang="it-IT" sz="4200" b="1" dirty="0" smtClean="0"/>
          </a:p>
          <a:p>
            <a:pPr marL="0" indent="0">
              <a:buNone/>
            </a:pPr>
            <a:r>
              <a:rPr lang="it-IT" sz="4200" b="1" dirty="0" smtClean="0"/>
              <a:t>          Certificazione </a:t>
            </a:r>
            <a:r>
              <a:rPr lang="it-IT" sz="4200" b="1" dirty="0"/>
              <a:t>KET (</a:t>
            </a:r>
            <a:r>
              <a:rPr lang="it-IT" sz="4200" b="1" dirty="0" smtClean="0"/>
              <a:t>Cambridge) livello A2</a:t>
            </a:r>
            <a:r>
              <a:rPr lang="it-IT" b="1" dirty="0" smtClean="0"/>
              <a:t> </a:t>
            </a:r>
            <a:endParaRPr lang="it-IT" b="1" dirty="0"/>
          </a:p>
          <a:p>
            <a:pPr marL="0" indent="0">
              <a:buNone/>
            </a:pPr>
            <a:r>
              <a:rPr lang="it-IT" dirty="0"/>
              <a:t> </a:t>
            </a:r>
            <a:r>
              <a:rPr lang="it-IT" dirty="0" smtClean="0"/>
              <a:t>                                              </a:t>
            </a:r>
            <a:r>
              <a:rPr lang="it-IT" sz="3200" dirty="0" smtClean="0"/>
              <a:t>   </a:t>
            </a:r>
            <a:r>
              <a:rPr lang="it-IT" sz="4300" dirty="0" smtClean="0"/>
              <a:t>Classi seconde</a:t>
            </a:r>
          </a:p>
          <a:p>
            <a:pPr marL="0" indent="0">
              <a:buNone/>
            </a:pPr>
            <a:r>
              <a:rPr lang="it-IT" sz="4300" b="1" dirty="0"/>
              <a:t> </a:t>
            </a:r>
            <a:r>
              <a:rPr lang="it-IT" sz="4300" b="1" dirty="0" smtClean="0"/>
              <a:t>  </a:t>
            </a:r>
            <a:r>
              <a:rPr lang="it-IT" sz="4200" b="1" dirty="0" smtClean="0">
                <a:solidFill>
                  <a:srgbClr val="FF0000"/>
                </a:solidFill>
              </a:rPr>
              <a:t>3  </a:t>
            </a:r>
            <a:r>
              <a:rPr lang="it-IT" sz="4200" b="1" dirty="0">
                <a:solidFill>
                  <a:srgbClr val="FF0000"/>
                </a:solidFill>
              </a:rPr>
              <a:t>Ore  curriculari  + 2 ore in orario antimeridiano </a:t>
            </a:r>
          </a:p>
          <a:p>
            <a:pPr marL="0" indent="0">
              <a:buNone/>
            </a:pPr>
            <a:r>
              <a:rPr lang="it-IT" sz="4200" b="1" dirty="0">
                <a:solidFill>
                  <a:srgbClr val="FF0000"/>
                </a:solidFill>
              </a:rPr>
              <a:t> </a:t>
            </a:r>
            <a:r>
              <a:rPr lang="it-IT" sz="4400" b="1" dirty="0">
                <a:solidFill>
                  <a:srgbClr val="FF0000"/>
                </a:solidFill>
              </a:rPr>
              <a:t>   </a:t>
            </a:r>
            <a:r>
              <a:rPr lang="it-IT" sz="4400" b="1" dirty="0" smtClean="0"/>
              <a:t>                               50 </a:t>
            </a:r>
            <a:r>
              <a:rPr lang="it-IT" sz="4400" b="1" dirty="0"/>
              <a:t>ore extra </a:t>
            </a:r>
            <a:endParaRPr lang="it-IT" sz="4400" b="1" dirty="0" smtClean="0"/>
          </a:p>
          <a:p>
            <a:pPr marL="0" indent="0">
              <a:buNone/>
            </a:pPr>
            <a:r>
              <a:rPr lang="it-IT" sz="4400" b="1" dirty="0" smtClean="0"/>
              <a:t>          Certificazione </a:t>
            </a:r>
            <a:r>
              <a:rPr lang="it-IT" dirty="0" smtClean="0"/>
              <a:t> </a:t>
            </a:r>
            <a:r>
              <a:rPr lang="it-IT" sz="4200" b="1" dirty="0"/>
              <a:t>PET (Cambridge</a:t>
            </a:r>
            <a:r>
              <a:rPr lang="it-IT" sz="4200" b="1" dirty="0" smtClean="0"/>
              <a:t>)  </a:t>
            </a:r>
            <a:r>
              <a:rPr lang="it-IT" sz="4200" b="1" dirty="0"/>
              <a:t>livello </a:t>
            </a:r>
            <a:r>
              <a:rPr lang="it-IT" sz="4200" b="1" dirty="0" smtClean="0"/>
              <a:t>B1 </a:t>
            </a:r>
            <a:endParaRPr lang="it-IT" sz="4200" b="1" dirty="0"/>
          </a:p>
        </p:txBody>
      </p:sp>
    </p:spTree>
    <p:extLst>
      <p:ext uri="{BB962C8B-B14F-4D97-AF65-F5344CB8AC3E}">
        <p14:creationId xmlns:p14="http://schemas.microsoft.com/office/powerpoint/2010/main" val="73428819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414527"/>
            <a:ext cx="10515600" cy="1207009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it-IT" sz="2800" b="1" dirty="0">
                <a:latin typeface="Albertus" panose="020E0702040304020204" pitchFamily="34" charset="0"/>
              </a:rPr>
              <a:t> </a:t>
            </a:r>
            <a:r>
              <a:rPr lang="it-IT" sz="2800" b="1" dirty="0" smtClean="0">
                <a:latin typeface="Albertus" panose="020E0702040304020204" pitchFamily="34" charset="0"/>
              </a:rPr>
              <a:t>                          </a:t>
            </a:r>
            <a:br>
              <a:rPr lang="it-IT" sz="2800" b="1" dirty="0" smtClean="0">
                <a:latin typeface="Albertus" panose="020E0702040304020204" pitchFamily="34" charset="0"/>
              </a:rPr>
            </a:br>
            <a:r>
              <a:rPr lang="it-IT" sz="2800" b="1" dirty="0">
                <a:latin typeface="Albertus" panose="020E0702040304020204" pitchFamily="34" charset="0"/>
              </a:rPr>
              <a:t> </a:t>
            </a:r>
            <a:r>
              <a:rPr lang="it-IT" sz="2800" b="1" dirty="0" smtClean="0">
                <a:latin typeface="Albertus" panose="020E0702040304020204" pitchFamily="34" charset="0"/>
              </a:rPr>
              <a:t>                                                  </a:t>
            </a:r>
            <a:r>
              <a:rPr lang="it-IT" sz="4800" b="1" dirty="0" smtClean="0">
                <a:solidFill>
                  <a:srgbClr val="FF0000"/>
                </a:solidFill>
              </a:rPr>
              <a:t>SMART </a:t>
            </a:r>
            <a:r>
              <a:rPr lang="it-IT" sz="4800" b="1" dirty="0">
                <a:solidFill>
                  <a:srgbClr val="FF0000"/>
                </a:solidFill>
              </a:rPr>
              <a:t>ENGLISH</a:t>
            </a:r>
            <a:br>
              <a:rPr lang="it-IT" sz="4800" b="1" dirty="0">
                <a:solidFill>
                  <a:srgbClr val="FF0000"/>
                </a:solidFill>
              </a:rPr>
            </a:br>
            <a:r>
              <a:rPr lang="it-IT" sz="48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731264"/>
            <a:ext cx="10515600" cy="481584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4400" dirty="0" smtClean="0"/>
              <a:t>                                </a:t>
            </a:r>
            <a:r>
              <a:rPr lang="it-IT" sz="4300" dirty="0" smtClean="0"/>
              <a:t>Classi  </a:t>
            </a:r>
            <a:r>
              <a:rPr lang="it-IT" sz="4000" dirty="0" smtClean="0"/>
              <a:t> </a:t>
            </a:r>
            <a:r>
              <a:rPr lang="it-IT" sz="4000" dirty="0"/>
              <a:t>terze </a:t>
            </a:r>
            <a:endParaRPr lang="it-IT" sz="4300" dirty="0" smtClean="0"/>
          </a:p>
          <a:p>
            <a:pPr marL="0" indent="0">
              <a:buNone/>
            </a:pPr>
            <a:r>
              <a:rPr lang="it-IT" sz="3200" b="1" dirty="0" smtClean="0">
                <a:solidFill>
                  <a:srgbClr val="FF0000"/>
                </a:solidFill>
              </a:rPr>
              <a:t>                 3  </a:t>
            </a:r>
            <a:r>
              <a:rPr lang="it-IT" sz="3200" b="1" dirty="0">
                <a:solidFill>
                  <a:srgbClr val="FF0000"/>
                </a:solidFill>
              </a:rPr>
              <a:t>Ore </a:t>
            </a:r>
            <a:r>
              <a:rPr lang="it-IT" sz="3200" b="1" dirty="0" smtClean="0">
                <a:solidFill>
                  <a:srgbClr val="FF0000"/>
                </a:solidFill>
              </a:rPr>
              <a:t> </a:t>
            </a:r>
            <a:r>
              <a:rPr lang="it-IT" sz="3200" b="1" dirty="0">
                <a:solidFill>
                  <a:srgbClr val="FF0000"/>
                </a:solidFill>
              </a:rPr>
              <a:t>curriculari  + 2 ore in orario antimeridiano </a:t>
            </a:r>
            <a:endParaRPr lang="it-IT" sz="32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                                                      </a:t>
            </a:r>
            <a:r>
              <a:rPr lang="it-IT" sz="4400" b="1" dirty="0">
                <a:solidFill>
                  <a:srgbClr val="FF0000"/>
                </a:solidFill>
              </a:rPr>
              <a:t> </a:t>
            </a:r>
            <a:r>
              <a:rPr lang="it-IT" sz="4200" b="1" dirty="0"/>
              <a:t>50 ore extra   </a:t>
            </a:r>
          </a:p>
          <a:p>
            <a:pPr marL="0" indent="0">
              <a:buNone/>
            </a:pPr>
            <a:r>
              <a:rPr lang="it-IT" sz="4200" b="1" dirty="0"/>
              <a:t>       </a:t>
            </a:r>
            <a:r>
              <a:rPr lang="it-IT" sz="4200" b="1" dirty="0" smtClean="0"/>
              <a:t>  </a:t>
            </a:r>
            <a:r>
              <a:rPr lang="it-IT" sz="4300" b="1" dirty="0" smtClean="0"/>
              <a:t>Certificazione  </a:t>
            </a:r>
            <a:r>
              <a:rPr lang="it-IT" sz="4300" b="1" dirty="0"/>
              <a:t>FIRST</a:t>
            </a:r>
            <a:r>
              <a:rPr lang="it-IT" sz="4300" dirty="0"/>
              <a:t> (Cambridge</a:t>
            </a:r>
            <a:r>
              <a:rPr lang="it-IT" sz="4300" dirty="0" smtClean="0"/>
              <a:t>)</a:t>
            </a:r>
            <a:r>
              <a:rPr lang="it-IT" sz="4300" b="1" dirty="0" smtClean="0"/>
              <a:t> </a:t>
            </a:r>
            <a:r>
              <a:rPr lang="it-IT" sz="4300" b="1" dirty="0"/>
              <a:t>livello </a:t>
            </a:r>
            <a:r>
              <a:rPr lang="it-IT" sz="4300" b="1" dirty="0" smtClean="0"/>
              <a:t>B2</a:t>
            </a:r>
          </a:p>
          <a:p>
            <a:pPr marL="0" indent="0">
              <a:buNone/>
            </a:pPr>
            <a:r>
              <a:rPr lang="it-IT" sz="4300" dirty="0" smtClean="0"/>
              <a:t>                  </a:t>
            </a:r>
            <a:r>
              <a:rPr lang="it-IT" sz="3200" dirty="0" smtClean="0"/>
              <a:t>                      </a:t>
            </a:r>
            <a:r>
              <a:rPr lang="it-IT" sz="3900" dirty="0" smtClean="0"/>
              <a:t>Classi   quarte </a:t>
            </a:r>
          </a:p>
          <a:p>
            <a:pPr marL="0" indent="0">
              <a:buNone/>
            </a:pPr>
            <a:r>
              <a:rPr lang="it-IT" sz="3900" b="1" dirty="0" smtClean="0">
                <a:solidFill>
                  <a:srgbClr val="FF0000"/>
                </a:solidFill>
              </a:rPr>
              <a:t>          </a:t>
            </a:r>
            <a:r>
              <a:rPr lang="it-IT" sz="3200" b="1" dirty="0">
                <a:solidFill>
                  <a:srgbClr val="FF0000"/>
                </a:solidFill>
              </a:rPr>
              <a:t>3  Ore  curriculari  + 2 ore in orario antimeridiano </a:t>
            </a:r>
          </a:p>
          <a:p>
            <a:pPr marL="0" indent="0">
              <a:buNone/>
            </a:pPr>
            <a:r>
              <a:rPr lang="it-IT" sz="3200" b="1" dirty="0">
                <a:solidFill>
                  <a:srgbClr val="FF0000"/>
                </a:solidFill>
              </a:rPr>
              <a:t>                                         </a:t>
            </a:r>
            <a:r>
              <a:rPr lang="it-IT" sz="3200" b="1" dirty="0" smtClean="0">
                <a:solidFill>
                  <a:srgbClr val="FF0000"/>
                </a:solidFill>
              </a:rPr>
              <a:t>  </a:t>
            </a:r>
            <a:r>
              <a:rPr lang="it-IT" sz="4200" b="1" dirty="0" smtClean="0"/>
              <a:t>50 </a:t>
            </a:r>
            <a:r>
              <a:rPr lang="it-IT" sz="4200" b="1" dirty="0"/>
              <a:t>ore extra   </a:t>
            </a:r>
            <a:r>
              <a:rPr lang="it-IT" sz="4400" dirty="0" smtClean="0"/>
              <a:t> </a:t>
            </a:r>
          </a:p>
          <a:p>
            <a:pPr marL="0" indent="0">
              <a:buNone/>
            </a:pPr>
            <a:r>
              <a:rPr lang="it-IT" sz="4400" dirty="0"/>
              <a:t> </a:t>
            </a:r>
            <a:r>
              <a:rPr lang="it-IT" sz="4400" dirty="0" smtClean="0"/>
              <a:t>     </a:t>
            </a:r>
            <a:r>
              <a:rPr lang="it-IT" sz="4300" b="1" dirty="0" smtClean="0"/>
              <a:t>Certificazione FIRST (Cambridge) livello B2</a:t>
            </a:r>
          </a:p>
          <a:p>
            <a:pPr marL="0" indent="0">
              <a:buNone/>
            </a:pPr>
            <a:endParaRPr lang="it-IT" sz="4200" b="1" dirty="0"/>
          </a:p>
        </p:txBody>
      </p:sp>
    </p:spTree>
    <p:extLst>
      <p:ext uri="{BB962C8B-B14F-4D97-AF65-F5344CB8AC3E}">
        <p14:creationId xmlns:p14="http://schemas.microsoft.com/office/powerpoint/2010/main" val="60395490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414527"/>
            <a:ext cx="10515600" cy="1207009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it-IT" sz="2800" b="1" dirty="0">
                <a:latin typeface="Albertus" panose="020E0702040304020204" pitchFamily="34" charset="0"/>
              </a:rPr>
              <a:t> </a:t>
            </a:r>
            <a:r>
              <a:rPr lang="it-IT" sz="2800" b="1" dirty="0" smtClean="0">
                <a:latin typeface="Albertus" panose="020E0702040304020204" pitchFamily="34" charset="0"/>
              </a:rPr>
              <a:t>                          </a:t>
            </a:r>
            <a:br>
              <a:rPr lang="it-IT" sz="2800" b="1" dirty="0" smtClean="0">
                <a:latin typeface="Albertus" panose="020E0702040304020204" pitchFamily="34" charset="0"/>
              </a:rPr>
            </a:br>
            <a:r>
              <a:rPr lang="it-IT" sz="2800" b="1" dirty="0">
                <a:latin typeface="Albertus" panose="020E0702040304020204" pitchFamily="34" charset="0"/>
              </a:rPr>
              <a:t> </a:t>
            </a:r>
            <a:r>
              <a:rPr lang="it-IT" sz="2800" b="1" dirty="0" smtClean="0">
                <a:latin typeface="Albertus" panose="020E0702040304020204" pitchFamily="34" charset="0"/>
              </a:rPr>
              <a:t>                                                       </a:t>
            </a:r>
            <a:r>
              <a:rPr lang="it-IT" sz="4800" b="1" dirty="0" smtClean="0">
                <a:solidFill>
                  <a:srgbClr val="FF0000"/>
                </a:solidFill>
              </a:rPr>
              <a:t>SMART </a:t>
            </a:r>
            <a:r>
              <a:rPr lang="it-IT" sz="4800" b="1" dirty="0">
                <a:solidFill>
                  <a:srgbClr val="FF0000"/>
                </a:solidFill>
              </a:rPr>
              <a:t>ENGLISH</a:t>
            </a:r>
            <a:br>
              <a:rPr lang="it-IT" sz="4800" b="1" dirty="0">
                <a:solidFill>
                  <a:srgbClr val="FF0000"/>
                </a:solidFill>
              </a:rPr>
            </a:br>
            <a:r>
              <a:rPr lang="it-IT" sz="48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731264"/>
            <a:ext cx="10515600" cy="481584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4300" dirty="0" smtClean="0"/>
              <a:t>                                </a:t>
            </a:r>
            <a:r>
              <a:rPr lang="it-IT" sz="3900" dirty="0" smtClean="0"/>
              <a:t>Classi   quarte </a:t>
            </a:r>
          </a:p>
          <a:p>
            <a:pPr marL="0" indent="0">
              <a:buNone/>
            </a:pPr>
            <a:r>
              <a:rPr lang="it-IT" sz="3900" b="1" dirty="0" smtClean="0">
                <a:solidFill>
                  <a:srgbClr val="FF0000"/>
                </a:solidFill>
              </a:rPr>
              <a:t>              </a:t>
            </a:r>
            <a:r>
              <a:rPr lang="it-IT" sz="3200" b="1" dirty="0" smtClean="0">
                <a:solidFill>
                  <a:srgbClr val="FF0000"/>
                </a:solidFill>
              </a:rPr>
              <a:t> </a:t>
            </a:r>
            <a:r>
              <a:rPr lang="it-IT" sz="3200" b="1" dirty="0">
                <a:solidFill>
                  <a:srgbClr val="FF0000"/>
                </a:solidFill>
              </a:rPr>
              <a:t>3  Ore  curriculari  + 2 ore in orario antimeridiano </a:t>
            </a:r>
          </a:p>
          <a:p>
            <a:pPr marL="0" indent="0">
              <a:buNone/>
            </a:pPr>
            <a:r>
              <a:rPr lang="it-IT" sz="3200" b="1" dirty="0">
                <a:solidFill>
                  <a:srgbClr val="FF0000"/>
                </a:solidFill>
              </a:rPr>
              <a:t>                                         </a:t>
            </a:r>
            <a:r>
              <a:rPr lang="it-IT" sz="3200" b="1" dirty="0" smtClean="0">
                <a:solidFill>
                  <a:srgbClr val="FF0000"/>
                </a:solidFill>
              </a:rPr>
              <a:t>    </a:t>
            </a:r>
            <a:r>
              <a:rPr lang="it-IT" sz="4200" b="1" dirty="0" smtClean="0"/>
              <a:t>50 </a:t>
            </a:r>
            <a:r>
              <a:rPr lang="it-IT" sz="4200" b="1" dirty="0"/>
              <a:t>ore extra   </a:t>
            </a:r>
            <a:r>
              <a:rPr lang="it-IT" sz="4400" dirty="0" smtClean="0"/>
              <a:t> </a:t>
            </a:r>
          </a:p>
          <a:p>
            <a:pPr marL="0" indent="0">
              <a:buNone/>
            </a:pPr>
            <a:r>
              <a:rPr lang="it-IT" sz="4400" dirty="0"/>
              <a:t> </a:t>
            </a:r>
            <a:r>
              <a:rPr lang="it-IT" sz="4400" dirty="0" smtClean="0"/>
              <a:t>    </a:t>
            </a:r>
            <a:r>
              <a:rPr lang="it-IT" sz="4300" b="1" dirty="0" smtClean="0"/>
              <a:t>Certificazione FIRST (Cambridge) livello B2</a:t>
            </a:r>
          </a:p>
          <a:p>
            <a:pPr marL="0" indent="0">
              <a:buNone/>
            </a:pPr>
            <a:r>
              <a:rPr lang="it-IT" sz="4400" dirty="0" smtClean="0"/>
              <a:t>                                Classi   quinte   </a:t>
            </a:r>
          </a:p>
          <a:p>
            <a:pPr marL="0" indent="0">
              <a:buNone/>
            </a:pPr>
            <a:r>
              <a:rPr lang="it-IT" sz="4300" b="1" dirty="0" smtClean="0"/>
              <a:t>      Certificazione IELTS ( </a:t>
            </a:r>
            <a:r>
              <a:rPr lang="it-IT" sz="4300" b="1" dirty="0"/>
              <a:t>orario </a:t>
            </a:r>
            <a:r>
              <a:rPr lang="it-IT" sz="4300" b="1" dirty="0" smtClean="0"/>
              <a:t>pomeridiano) </a:t>
            </a:r>
          </a:p>
          <a:p>
            <a:pPr marL="0" indent="0">
              <a:buNone/>
            </a:pPr>
            <a:r>
              <a:rPr lang="it-IT" sz="4300" b="1" dirty="0"/>
              <a:t> </a:t>
            </a:r>
            <a:r>
              <a:rPr lang="it-IT" sz="4300" b="1" dirty="0" smtClean="0"/>
              <a:t>                per  chi ne farà richiesta</a:t>
            </a:r>
            <a:endParaRPr lang="it-IT" sz="4300" b="1" dirty="0"/>
          </a:p>
          <a:p>
            <a:pPr marL="0" indent="0">
              <a:buNone/>
            </a:pPr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65958619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04359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3900" b="1" i="1" dirty="0" smtClean="0"/>
              <a:t>                                       Perché</a:t>
            </a:r>
          </a:p>
          <a:p>
            <a:pPr marL="0" indent="0">
              <a:buNone/>
            </a:pPr>
            <a:r>
              <a:rPr lang="it-IT" sz="3900" i="1" dirty="0" smtClean="0">
                <a:solidFill>
                  <a:srgbClr val="FF0000"/>
                </a:solidFill>
              </a:rPr>
              <a:t>                     </a:t>
            </a:r>
            <a:r>
              <a:rPr lang="it-IT" sz="4300" b="1" i="1" dirty="0" smtClean="0">
                <a:solidFill>
                  <a:srgbClr val="FF0000"/>
                </a:solidFill>
              </a:rPr>
              <a:t>N</a:t>
            </a:r>
            <a:r>
              <a:rPr lang="it-IT" sz="4300" b="1" dirty="0" smtClean="0">
                <a:solidFill>
                  <a:srgbClr val="FF0000"/>
                </a:solidFill>
              </a:rPr>
              <a:t>on </a:t>
            </a:r>
            <a:r>
              <a:rPr lang="it-IT" sz="4300" b="1" dirty="0">
                <a:solidFill>
                  <a:srgbClr val="FF0000"/>
                </a:solidFill>
              </a:rPr>
              <a:t>si può </a:t>
            </a:r>
            <a:r>
              <a:rPr lang="it-IT" sz="4300" b="1" dirty="0" smtClean="0">
                <a:solidFill>
                  <a:srgbClr val="FF0000"/>
                </a:solidFill>
              </a:rPr>
              <a:t>comprendere bene</a:t>
            </a:r>
          </a:p>
          <a:p>
            <a:pPr marL="0" indent="0">
              <a:buNone/>
            </a:pPr>
            <a:r>
              <a:rPr lang="it-IT" sz="3600" dirty="0" smtClean="0">
                <a:solidFill>
                  <a:srgbClr val="FF0000"/>
                </a:solidFill>
              </a:rPr>
              <a:t> </a:t>
            </a:r>
            <a:r>
              <a:rPr lang="it-IT" sz="4300" b="1" dirty="0" smtClean="0"/>
              <a:t>il nostro tempo</a:t>
            </a:r>
            <a:r>
              <a:rPr lang="it-IT" sz="4300" b="1" dirty="0" smtClean="0">
                <a:solidFill>
                  <a:srgbClr val="6666FF"/>
                </a:solidFill>
              </a:rPr>
              <a:t> </a:t>
            </a:r>
            <a:r>
              <a:rPr lang="it-IT" sz="3600" dirty="0" smtClean="0">
                <a:solidFill>
                  <a:srgbClr val="FF0000"/>
                </a:solidFill>
              </a:rPr>
              <a:t>se non conosciamo</a:t>
            </a:r>
            <a:r>
              <a:rPr lang="it-IT" sz="4300" b="1" dirty="0" smtClean="0">
                <a:solidFill>
                  <a:srgbClr val="6666FF"/>
                </a:solidFill>
              </a:rPr>
              <a:t> </a:t>
            </a:r>
            <a:r>
              <a:rPr lang="it-IT" sz="4300" b="1" dirty="0" smtClean="0"/>
              <a:t>il nostro passato</a:t>
            </a:r>
          </a:p>
          <a:p>
            <a:pPr marL="0" indent="0">
              <a:buNone/>
            </a:pPr>
            <a:r>
              <a:rPr lang="it-IT" sz="3900" b="1" dirty="0" smtClean="0">
                <a:solidFill>
                  <a:srgbClr val="FF0000"/>
                </a:solidFill>
              </a:rPr>
              <a:t>         </a:t>
            </a:r>
            <a:r>
              <a:rPr lang="it-IT" sz="4300" b="1" dirty="0" smtClean="0">
                <a:solidFill>
                  <a:srgbClr val="FF0000"/>
                </a:solidFill>
              </a:rPr>
              <a:t>Conoscere </a:t>
            </a:r>
            <a:r>
              <a:rPr lang="it-IT" sz="4300" b="1" dirty="0">
                <a:solidFill>
                  <a:srgbClr val="FF0000"/>
                </a:solidFill>
              </a:rPr>
              <a:t>il passato </a:t>
            </a:r>
            <a:r>
              <a:rPr lang="it-IT" sz="4300" b="1" dirty="0" smtClean="0">
                <a:solidFill>
                  <a:srgbClr val="FF0000"/>
                </a:solidFill>
              </a:rPr>
              <a:t>vuol </a:t>
            </a:r>
            <a:r>
              <a:rPr lang="it-IT" sz="4300" b="1" dirty="0">
                <a:solidFill>
                  <a:srgbClr val="FF0000"/>
                </a:solidFill>
              </a:rPr>
              <a:t>dire conoscere</a:t>
            </a:r>
            <a:r>
              <a:rPr lang="it-IT" sz="4300" dirty="0">
                <a:solidFill>
                  <a:srgbClr val="FF0000"/>
                </a:solidFill>
              </a:rPr>
              <a:t> </a:t>
            </a:r>
            <a:endParaRPr lang="it-IT" sz="43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4300" b="1" dirty="0" smtClean="0">
                <a:solidFill>
                  <a:srgbClr val="FF0000"/>
                </a:solidFill>
              </a:rPr>
              <a:t>          </a:t>
            </a:r>
            <a:r>
              <a:rPr lang="it-IT" sz="3900" b="1" dirty="0" smtClean="0">
                <a:solidFill>
                  <a:srgbClr val="002060"/>
                </a:solidFill>
              </a:rPr>
              <a:t>                        le  nostre radici</a:t>
            </a:r>
          </a:p>
          <a:p>
            <a:pPr marL="0" indent="0">
              <a:buNone/>
            </a:pPr>
            <a:r>
              <a:rPr lang="it-IT" sz="3900" b="1" dirty="0">
                <a:solidFill>
                  <a:srgbClr val="002060"/>
                </a:solidFill>
              </a:rPr>
              <a:t> </a:t>
            </a:r>
            <a:r>
              <a:rPr lang="it-IT" sz="3900" b="1" dirty="0" smtClean="0">
                <a:solidFill>
                  <a:srgbClr val="002060"/>
                </a:solidFill>
              </a:rPr>
              <a:t>                          </a:t>
            </a:r>
            <a:r>
              <a:rPr lang="it-IT" sz="3900" dirty="0" smtClean="0">
                <a:solidFill>
                  <a:srgbClr val="FF0000"/>
                </a:solidFill>
              </a:rPr>
              <a:t> </a:t>
            </a:r>
            <a:r>
              <a:rPr lang="it-IT" sz="3900" dirty="0">
                <a:solidFill>
                  <a:srgbClr val="FF0000"/>
                </a:solidFill>
              </a:rPr>
              <a:t>scoprire anche </a:t>
            </a:r>
            <a:r>
              <a:rPr lang="it-IT" sz="3900" b="1" dirty="0">
                <a:solidFill>
                  <a:srgbClr val="002060"/>
                </a:solidFill>
              </a:rPr>
              <a:t>il </a:t>
            </a:r>
            <a:r>
              <a:rPr lang="it-IT" sz="3900" b="1" dirty="0" smtClean="0">
                <a:solidFill>
                  <a:srgbClr val="002060"/>
                </a:solidFill>
              </a:rPr>
              <a:t>diverso</a:t>
            </a:r>
          </a:p>
          <a:p>
            <a:pPr marL="0" indent="0">
              <a:buNone/>
            </a:pPr>
            <a:r>
              <a:rPr lang="it-IT" sz="3900" b="1" dirty="0">
                <a:solidFill>
                  <a:srgbClr val="002060"/>
                </a:solidFill>
              </a:rPr>
              <a:t> </a:t>
            </a:r>
            <a:r>
              <a:rPr lang="it-IT" sz="3900" b="1" dirty="0" smtClean="0">
                <a:solidFill>
                  <a:srgbClr val="002060"/>
                </a:solidFill>
              </a:rPr>
              <a:t>                   </a:t>
            </a:r>
            <a:r>
              <a:rPr lang="it-IT" sz="3900" dirty="0" smtClean="0">
                <a:solidFill>
                  <a:srgbClr val="FF0000"/>
                </a:solidFill>
              </a:rPr>
              <a:t>iniziare </a:t>
            </a:r>
            <a:r>
              <a:rPr lang="it-IT" sz="3900" dirty="0">
                <a:solidFill>
                  <a:srgbClr val="FF0000"/>
                </a:solidFill>
              </a:rPr>
              <a:t>un </a:t>
            </a:r>
            <a:r>
              <a:rPr lang="it-IT" sz="3900" b="1" dirty="0">
                <a:solidFill>
                  <a:srgbClr val="002060"/>
                </a:solidFill>
              </a:rPr>
              <a:t>percorso di </a:t>
            </a:r>
            <a:r>
              <a:rPr lang="it-IT" sz="3900" b="1" dirty="0" smtClean="0">
                <a:solidFill>
                  <a:srgbClr val="002060"/>
                </a:solidFill>
              </a:rPr>
              <a:t>confronto</a:t>
            </a:r>
            <a:r>
              <a:rPr lang="it-IT" sz="3900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it-IT" sz="3900" dirty="0" smtClean="0">
                <a:solidFill>
                  <a:srgbClr val="FF0000"/>
                </a:solidFill>
              </a:rPr>
              <a:t>       sviluppare </a:t>
            </a:r>
            <a:r>
              <a:rPr lang="it-IT" sz="3900" b="1" dirty="0" smtClean="0">
                <a:solidFill>
                  <a:srgbClr val="002060"/>
                </a:solidFill>
              </a:rPr>
              <a:t> </a:t>
            </a:r>
            <a:r>
              <a:rPr lang="it-IT" sz="3900" b="1" dirty="0">
                <a:solidFill>
                  <a:srgbClr val="002060"/>
                </a:solidFill>
              </a:rPr>
              <a:t>capacità logico-riflessive e </a:t>
            </a:r>
            <a:r>
              <a:rPr lang="it-IT" sz="3900" b="1" dirty="0" smtClean="0">
                <a:solidFill>
                  <a:srgbClr val="002060"/>
                </a:solidFill>
              </a:rPr>
              <a:t>operative</a:t>
            </a:r>
            <a:endParaRPr lang="it-IT" sz="3900" dirty="0">
              <a:solidFill>
                <a:srgbClr val="FF0000"/>
              </a:solidFill>
            </a:endParaRPr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it-IT" b="1" dirty="0" err="1"/>
              <a:t>Perchè</a:t>
            </a:r>
            <a:r>
              <a:rPr lang="it-IT" b="1" dirty="0"/>
              <a:t> iscriversi al Liceo Classico</a:t>
            </a:r>
            <a:r>
              <a:rPr lang="it-IT" sz="4900" b="1" dirty="0"/>
              <a:t/>
            </a:r>
            <a:br>
              <a:rPr lang="it-IT" sz="4900" b="1" dirty="0"/>
            </a:b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433" y="365124"/>
            <a:ext cx="2828925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3366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it-IT" dirty="0" smtClean="0"/>
              <a:t>                         </a:t>
            </a:r>
            <a:r>
              <a:rPr lang="it-IT" dirty="0" smtClean="0">
                <a:solidFill>
                  <a:srgbClr val="FF0000"/>
                </a:solidFill>
              </a:rPr>
              <a:t> Smart </a:t>
            </a:r>
            <a:r>
              <a:rPr lang="it-IT" dirty="0">
                <a:solidFill>
                  <a:srgbClr val="FF0000"/>
                </a:solidFill>
              </a:rPr>
              <a:t>English  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4000" dirty="0" smtClean="0"/>
              <a:t>                     Docente  madrelingua</a:t>
            </a:r>
            <a:r>
              <a:rPr lang="it-IT" sz="4000" dirty="0"/>
              <a:t> </a:t>
            </a:r>
            <a:endParaRPr lang="it-IT" sz="4000" dirty="0" smtClean="0"/>
          </a:p>
          <a:p>
            <a:pPr marL="0" indent="0">
              <a:buNone/>
            </a:pPr>
            <a:r>
              <a:rPr lang="it-IT" sz="4000" dirty="0" smtClean="0"/>
              <a:t>  Tempi: dal </a:t>
            </a:r>
            <a:r>
              <a:rPr lang="it-IT" sz="4000" dirty="0"/>
              <a:t>mese di ottobre al mese di </a:t>
            </a:r>
            <a:r>
              <a:rPr lang="it-IT" sz="4000" dirty="0" smtClean="0"/>
              <a:t>maggio</a:t>
            </a:r>
          </a:p>
          <a:p>
            <a:pPr marL="0" indent="0">
              <a:buNone/>
            </a:pPr>
            <a:r>
              <a:rPr lang="it-IT" sz="4000" dirty="0" smtClean="0"/>
              <a:t> </a:t>
            </a:r>
            <a:r>
              <a:rPr lang="it-IT" sz="4000" dirty="0"/>
              <a:t>Gli esami di certificazione linguistica saranno svolti a maggio/Giugno.  </a:t>
            </a:r>
          </a:p>
          <a:p>
            <a:pPr marL="0" indent="0">
              <a:buNone/>
            </a:pPr>
            <a:r>
              <a:rPr lang="it-IT" dirty="0" smtClean="0"/>
              <a:t>Il pagamento del corso: </a:t>
            </a:r>
            <a:r>
              <a:rPr lang="it-IT" b="1" dirty="0" smtClean="0"/>
              <a:t>al momento dell’iscrizione a scuola (primo anno) e i primi giorni di scuola a  Settembre  per le altre classi.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528764994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487680"/>
            <a:ext cx="10515600" cy="1304544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it-IT" b="1" i="1" dirty="0" smtClean="0">
                <a:solidFill>
                  <a:srgbClr val="FF0000"/>
                </a:solidFill>
              </a:rPr>
              <a:t>      </a:t>
            </a:r>
            <a:br>
              <a:rPr lang="it-IT" b="1" i="1" dirty="0" smtClean="0">
                <a:solidFill>
                  <a:srgbClr val="FF0000"/>
                </a:solidFill>
              </a:rPr>
            </a:br>
            <a:r>
              <a:rPr lang="it-IT" b="1" i="1" dirty="0" smtClean="0">
                <a:solidFill>
                  <a:srgbClr val="FF0000"/>
                </a:solidFill>
              </a:rPr>
              <a:t>           </a:t>
            </a:r>
            <a:br>
              <a:rPr lang="it-IT" b="1" i="1" dirty="0" smtClean="0">
                <a:solidFill>
                  <a:srgbClr val="FF0000"/>
                </a:solidFill>
              </a:rPr>
            </a:br>
            <a:r>
              <a:rPr lang="it-IT" b="1" i="1" dirty="0">
                <a:solidFill>
                  <a:srgbClr val="FF0000"/>
                </a:solidFill>
              </a:rPr>
              <a:t> </a:t>
            </a:r>
            <a:r>
              <a:rPr lang="it-IT" b="1" i="1" dirty="0" smtClean="0">
                <a:solidFill>
                  <a:srgbClr val="FF0000"/>
                </a:solidFill>
              </a:rPr>
              <a:t>           </a:t>
            </a:r>
            <a:r>
              <a:rPr lang="it-IT" sz="4000" b="1" dirty="0" smtClean="0">
                <a:solidFill>
                  <a:srgbClr val="FF0000"/>
                </a:solidFill>
              </a:rPr>
              <a:t>Classico </a:t>
            </a:r>
            <a:r>
              <a:rPr lang="it-IT" sz="4000" b="1" dirty="0">
                <a:solidFill>
                  <a:srgbClr val="FF0000"/>
                </a:solidFill>
              </a:rPr>
              <a:t>con estensione </a:t>
            </a:r>
            <a:r>
              <a:rPr lang="it-IT" sz="4000" b="1" dirty="0" smtClean="0">
                <a:solidFill>
                  <a:srgbClr val="FF0000"/>
                </a:solidFill>
              </a:rPr>
              <a:t>della matematica</a:t>
            </a:r>
            <a:br>
              <a:rPr lang="it-IT" sz="4000" b="1" dirty="0" smtClean="0">
                <a:solidFill>
                  <a:srgbClr val="FF0000"/>
                </a:solidFill>
              </a:rPr>
            </a:br>
            <a:r>
              <a:rPr lang="it-IT" sz="4000" b="1" dirty="0" smtClean="0">
                <a:solidFill>
                  <a:srgbClr val="FF0000"/>
                </a:solidFill>
              </a:rPr>
              <a:t>            </a:t>
            </a:r>
            <a:r>
              <a:rPr lang="it-IT" sz="3600" b="1" dirty="0" smtClean="0">
                <a:solidFill>
                  <a:srgbClr val="FF0000"/>
                </a:solidFill>
              </a:rPr>
              <a:t>       </a:t>
            </a:r>
            <a:r>
              <a:rPr lang="it-IT" sz="3600" b="1" i="1" dirty="0" smtClean="0"/>
              <a:t>Sulla </a:t>
            </a:r>
            <a:r>
              <a:rPr lang="it-IT" sz="3600" b="1" i="1" dirty="0"/>
              <a:t>base delle richieste delle famiglie</a:t>
            </a:r>
            <a:r>
              <a:rPr lang="it-IT" sz="4000" b="1" dirty="0" smtClean="0">
                <a:solidFill>
                  <a:srgbClr val="FF0000"/>
                </a:solidFill>
              </a:rPr>
              <a:t/>
            </a:r>
            <a:br>
              <a:rPr lang="it-IT" sz="4000" b="1" dirty="0" smtClean="0">
                <a:solidFill>
                  <a:srgbClr val="FF0000"/>
                </a:solidFill>
              </a:rPr>
            </a:br>
            <a:r>
              <a:rPr lang="it-IT" sz="4000" b="1" dirty="0" smtClean="0">
                <a:solidFill>
                  <a:srgbClr val="FF0000"/>
                </a:solidFill>
              </a:rPr>
              <a:t> </a:t>
            </a:r>
            <a:r>
              <a:rPr lang="it-IT" sz="4000" dirty="0" smtClean="0"/>
              <a:t>       </a:t>
            </a:r>
            <a:r>
              <a:rPr lang="it-IT" sz="40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sz="40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4000" dirty="0" smtClean="0"/>
              <a:t> </a:t>
            </a:r>
            <a:r>
              <a:rPr lang="it-IT" dirty="0" smtClean="0"/>
              <a:t>  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2157984"/>
            <a:ext cx="10515600" cy="4450079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sz="3600" b="1" dirty="0" smtClean="0">
                <a:solidFill>
                  <a:srgbClr val="FF0000"/>
                </a:solidFill>
              </a:rPr>
              <a:t>                                  Liceo </a:t>
            </a:r>
            <a:r>
              <a:rPr lang="it-IT" sz="3600" b="1" dirty="0">
                <a:solidFill>
                  <a:srgbClr val="FF0000"/>
                </a:solidFill>
              </a:rPr>
              <a:t>matematico</a:t>
            </a:r>
            <a:endParaRPr lang="it-IT" sz="3600" dirty="0" smtClean="0"/>
          </a:p>
          <a:p>
            <a:pPr marL="0" indent="0">
              <a:buNone/>
            </a:pPr>
            <a:r>
              <a:rPr lang="it-IT" sz="3600" dirty="0" smtClean="0"/>
              <a:t>Nato da un gruppo di ricerca di Didattica della Matematica del Dipartimento di Matematica dell'Università di Salerno oggi esiste in più di </a:t>
            </a:r>
            <a:r>
              <a:rPr lang="it-IT" sz="3600" dirty="0" smtClean="0">
                <a:solidFill>
                  <a:srgbClr val="FF0000"/>
                </a:solidFill>
              </a:rPr>
              <a:t>100 licei italiani</a:t>
            </a:r>
            <a:r>
              <a:rPr lang="it-IT" sz="3600" dirty="0" smtClean="0"/>
              <a:t> </a:t>
            </a:r>
          </a:p>
          <a:p>
            <a:pPr marL="0" indent="0">
              <a:buNone/>
            </a:pPr>
            <a:r>
              <a:rPr lang="it-IT" sz="3600" dirty="0"/>
              <a:t>N</a:t>
            </a:r>
            <a:r>
              <a:rPr lang="it-IT" sz="3600" dirty="0" smtClean="0"/>
              <a:t>el nostro Istituto nasce in partenariato con il </a:t>
            </a:r>
            <a:r>
              <a:rPr lang="it-IT" sz="3600" dirty="0" smtClean="0">
                <a:solidFill>
                  <a:srgbClr val="FF0000"/>
                </a:solidFill>
              </a:rPr>
              <a:t>Dipartimento di Matematica dell’Università di studi di Palermo.</a:t>
            </a:r>
          </a:p>
          <a:p>
            <a:pPr marL="0" indent="0">
              <a:buNone/>
            </a:pPr>
            <a:r>
              <a:rPr lang="it-IT" sz="3600" dirty="0">
                <a:solidFill>
                  <a:srgbClr val="FF0000"/>
                </a:solidFill>
              </a:rPr>
              <a:t>I corsi</a:t>
            </a:r>
            <a:r>
              <a:rPr lang="it-IT" sz="3600" dirty="0"/>
              <a:t> si </a:t>
            </a:r>
            <a:r>
              <a:rPr lang="it-IT" sz="3600" dirty="0" smtClean="0"/>
              <a:t>svolgeranno </a:t>
            </a:r>
            <a:r>
              <a:rPr lang="it-IT" sz="3600" dirty="0"/>
              <a:t>con cadenza di una/due ore </a:t>
            </a:r>
            <a:r>
              <a:rPr lang="it-IT" sz="3600" dirty="0" smtClean="0"/>
              <a:t>settimanali</a:t>
            </a:r>
          </a:p>
          <a:p>
            <a:pPr marL="0" indent="0">
              <a:buNone/>
            </a:pPr>
            <a:r>
              <a:rPr lang="it-IT" sz="3600" dirty="0" smtClean="0"/>
              <a:t> </a:t>
            </a:r>
            <a:r>
              <a:rPr lang="it-IT" sz="3600" dirty="0"/>
              <a:t>in coda all’orario </a:t>
            </a:r>
            <a:r>
              <a:rPr lang="it-IT" sz="3600" dirty="0" smtClean="0"/>
              <a:t>curriculare.</a:t>
            </a:r>
          </a:p>
          <a:p>
            <a:pPr marL="0" indent="0">
              <a:buNone/>
            </a:pPr>
            <a:endParaRPr lang="it-IT" sz="3600" dirty="0"/>
          </a:p>
          <a:p>
            <a:pPr marL="0" indent="0">
              <a:buNone/>
            </a:pPr>
            <a:endParaRPr lang="it-IT" dirty="0" smtClean="0"/>
          </a:p>
          <a:p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096" y="609600"/>
            <a:ext cx="1328928" cy="10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6912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it-IT" dirty="0" smtClean="0"/>
              <a:t>          </a:t>
            </a:r>
            <a:r>
              <a:rPr lang="it-IT" b="1" dirty="0" smtClean="0">
                <a:solidFill>
                  <a:srgbClr val="FF0000"/>
                </a:solidFill>
              </a:rPr>
              <a:t>Discipline coinvolte : I Anno </a:t>
            </a:r>
            <a:endParaRPr lang="it-IT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1783718"/>
              </p:ext>
            </p:extLst>
          </p:nvPr>
        </p:nvGraphicFramePr>
        <p:xfrm>
          <a:off x="1621533" y="2438400"/>
          <a:ext cx="8692898" cy="3474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46449">
                  <a:extLst>
                    <a:ext uri="{9D8B030D-6E8A-4147-A177-3AD203B41FA5}">
                      <a16:colId xmlns:a16="http://schemas.microsoft.com/office/drawing/2014/main" val="3783640658"/>
                    </a:ext>
                  </a:extLst>
                </a:gridCol>
                <a:gridCol w="4346449">
                  <a:extLst>
                    <a:ext uri="{9D8B030D-6E8A-4147-A177-3AD203B41FA5}">
                      <a16:colId xmlns:a16="http://schemas.microsoft.com/office/drawing/2014/main" val="3560361032"/>
                    </a:ext>
                  </a:extLst>
                </a:gridCol>
              </a:tblGrid>
              <a:tr h="86868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Matematica e Italiano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 9 ore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2575267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Matematica e scienze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9 ore</a:t>
                      </a:r>
                      <a:endParaRPr lang="it-I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9186290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Matematica e storia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4 ore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8838305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Matematica e logica 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8 ore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16208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244614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it-IT" dirty="0"/>
              <a:t> </a:t>
            </a:r>
            <a:r>
              <a:rPr lang="it-IT" dirty="0" smtClean="0"/>
              <a:t>          </a:t>
            </a:r>
            <a:r>
              <a:rPr lang="it-IT" b="1" dirty="0" smtClean="0">
                <a:solidFill>
                  <a:srgbClr val="FF0000"/>
                </a:solidFill>
              </a:rPr>
              <a:t>Discipline </a:t>
            </a:r>
            <a:r>
              <a:rPr lang="it-IT" b="1" dirty="0">
                <a:solidFill>
                  <a:srgbClr val="FF0000"/>
                </a:solidFill>
              </a:rPr>
              <a:t>coinvolte : </a:t>
            </a:r>
            <a:r>
              <a:rPr lang="it-IT" b="1" dirty="0" smtClean="0">
                <a:solidFill>
                  <a:srgbClr val="FF0000"/>
                </a:solidFill>
              </a:rPr>
              <a:t>II </a:t>
            </a:r>
            <a:r>
              <a:rPr lang="it-IT" b="1" dirty="0">
                <a:solidFill>
                  <a:srgbClr val="FF0000"/>
                </a:solidFill>
              </a:rPr>
              <a:t>Anno </a:t>
            </a:r>
            <a:endParaRPr lang="it-IT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2073726"/>
              </p:ext>
            </p:extLst>
          </p:nvPr>
        </p:nvGraphicFramePr>
        <p:xfrm>
          <a:off x="838195" y="2292094"/>
          <a:ext cx="10515604" cy="3718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57802">
                  <a:extLst>
                    <a:ext uri="{9D8B030D-6E8A-4147-A177-3AD203B41FA5}">
                      <a16:colId xmlns:a16="http://schemas.microsoft.com/office/drawing/2014/main" val="1001966640"/>
                    </a:ext>
                  </a:extLst>
                </a:gridCol>
                <a:gridCol w="5257802">
                  <a:extLst>
                    <a:ext uri="{9D8B030D-6E8A-4147-A177-3AD203B41FA5}">
                      <a16:colId xmlns:a16="http://schemas.microsoft.com/office/drawing/2014/main" val="2312629877"/>
                    </a:ext>
                  </a:extLst>
                </a:gridCol>
              </a:tblGrid>
              <a:tr h="74371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Matematica e Arte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 6 ore</a:t>
                      </a:r>
                      <a:endParaRPr lang="it-I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9711332"/>
                  </a:ext>
                </a:extLst>
              </a:tr>
              <a:tr h="74371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Matematica e latino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4 ore</a:t>
                      </a:r>
                      <a:endParaRPr lang="it-I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8198660"/>
                  </a:ext>
                </a:extLst>
              </a:tr>
              <a:tr h="74371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Matematica e greco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10 ore</a:t>
                      </a:r>
                      <a:endParaRPr lang="it-I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1523294"/>
                  </a:ext>
                </a:extLst>
              </a:tr>
              <a:tr h="74371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Matematica e storia  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2 ore</a:t>
                      </a:r>
                      <a:endParaRPr lang="it-I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7763344"/>
                  </a:ext>
                </a:extLst>
              </a:tr>
              <a:tr h="74371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Matematica e cinema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8 ore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8941641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4228173" y="0"/>
            <a:ext cx="1946929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320776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0800000" flipV="1">
            <a:off x="838200" y="207263"/>
            <a:ext cx="10515600" cy="156057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it-IT" dirty="0"/>
              <a:t> </a:t>
            </a:r>
            <a:r>
              <a:rPr lang="it-IT" dirty="0" smtClean="0"/>
              <a:t>                        </a:t>
            </a:r>
            <a:r>
              <a:rPr lang="it-IT" sz="6000" b="1" dirty="0" err="1" smtClean="0"/>
              <a:t>Finalita’</a:t>
            </a:r>
            <a:endParaRPr lang="it-IT" sz="60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40664" y="1962914"/>
            <a:ext cx="10515600" cy="470611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it-IT" b="1" dirty="0"/>
              <a:t> </a:t>
            </a:r>
            <a:r>
              <a:rPr lang="it-IT" sz="9600" b="1" dirty="0" smtClean="0"/>
              <a:t>Sviluppare </a:t>
            </a:r>
            <a:r>
              <a:rPr lang="it-IT" sz="9600" b="1" dirty="0"/>
              <a:t>le competenze di base </a:t>
            </a:r>
            <a:r>
              <a:rPr lang="it-IT" sz="9600" dirty="0"/>
              <a:t>in quanto il metodo matematico aiuta </a:t>
            </a:r>
            <a:r>
              <a:rPr lang="it-IT" sz="9600" dirty="0" smtClean="0"/>
              <a:t>a comunicare</a:t>
            </a:r>
            <a:r>
              <a:rPr lang="it-IT" sz="9600" dirty="0"/>
              <a:t>, argomentare, congetturare, risolvere</a:t>
            </a:r>
          </a:p>
          <a:p>
            <a:pPr marL="0" lvl="0" indent="0">
              <a:lnSpc>
                <a:spcPct val="170000"/>
              </a:lnSpc>
              <a:buNone/>
            </a:pPr>
            <a:r>
              <a:rPr lang="it-IT" sz="9600" dirty="0" smtClean="0"/>
              <a:t>            </a:t>
            </a:r>
            <a:r>
              <a:rPr lang="it-IT" sz="9600" b="1" dirty="0" smtClean="0"/>
              <a:t>Accrescere </a:t>
            </a:r>
            <a:r>
              <a:rPr lang="it-IT" sz="9600" b="1" dirty="0"/>
              <a:t>e approfondire</a:t>
            </a:r>
            <a:r>
              <a:rPr lang="it-IT" sz="9600" dirty="0"/>
              <a:t> le conoscenze matematiche degli allievi</a:t>
            </a:r>
          </a:p>
          <a:p>
            <a:pPr marL="0" lvl="0" indent="0">
              <a:lnSpc>
                <a:spcPct val="170000"/>
              </a:lnSpc>
              <a:buNone/>
            </a:pPr>
            <a:r>
              <a:rPr lang="it-IT" sz="9600" dirty="0"/>
              <a:t> </a:t>
            </a:r>
            <a:r>
              <a:rPr lang="it-IT" sz="9600" b="1" dirty="0" smtClean="0"/>
              <a:t>Favorire </a:t>
            </a:r>
            <a:r>
              <a:rPr lang="it-IT" sz="9600" b="1" dirty="0"/>
              <a:t>collegamenti di tipo interdisciplinare</a:t>
            </a:r>
            <a:r>
              <a:rPr lang="it-IT" sz="9600" dirty="0"/>
              <a:t> con la Matematica attraverso specifiche attività di </a:t>
            </a:r>
            <a:r>
              <a:rPr lang="it-IT" sz="9600" dirty="0" smtClean="0"/>
              <a:t>laboratorio</a:t>
            </a:r>
          </a:p>
          <a:p>
            <a:pPr marL="0" lvl="0" indent="0">
              <a:lnSpc>
                <a:spcPct val="170000"/>
              </a:lnSpc>
              <a:buNone/>
            </a:pPr>
            <a:r>
              <a:rPr lang="it-IT" sz="9600" b="1" dirty="0" smtClean="0"/>
              <a:t>                    Sviluppare </a:t>
            </a:r>
            <a:r>
              <a:rPr lang="it-IT" sz="9600" b="1" dirty="0"/>
              <a:t>l’attitudine alla ricerca </a:t>
            </a:r>
            <a:r>
              <a:rPr lang="it-IT" sz="9600" b="1" dirty="0" smtClean="0"/>
              <a:t>scientifica</a:t>
            </a:r>
          </a:p>
          <a:p>
            <a:pPr marL="0" lvl="0" indent="0">
              <a:lnSpc>
                <a:spcPct val="170000"/>
              </a:lnSpc>
              <a:buNone/>
            </a:pPr>
            <a:r>
              <a:rPr lang="it-IT" sz="9600" b="1" smtClean="0">
                <a:solidFill>
                  <a:srgbClr val="FF0000"/>
                </a:solidFill>
              </a:rPr>
              <a:t>     Favorire </a:t>
            </a:r>
            <a:r>
              <a:rPr lang="it-IT" sz="9600" b="1" dirty="0">
                <a:solidFill>
                  <a:srgbClr val="FF0000"/>
                </a:solidFill>
              </a:rPr>
              <a:t>un solido ponte tra la cultura scientifica e la cultura umanistica</a:t>
            </a:r>
          </a:p>
          <a:p>
            <a:pPr lvl="0">
              <a:lnSpc>
                <a:spcPct val="170000"/>
              </a:lnSpc>
            </a:pPr>
            <a:endParaRPr lang="it-IT" sz="9600" b="1" dirty="0"/>
          </a:p>
          <a:p>
            <a:pPr marL="0" indent="0">
              <a:lnSpc>
                <a:spcPct val="170000"/>
              </a:lnSpc>
              <a:buNone/>
            </a:pPr>
            <a:r>
              <a:rPr lang="it-IT" sz="9600" dirty="0"/>
              <a:t> 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648" y="402335"/>
            <a:ext cx="1511808" cy="147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3684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1688" y="267194"/>
            <a:ext cx="10836612" cy="1050587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it-IT" sz="3600" b="1" dirty="0">
                <a:solidFill>
                  <a:srgbClr val="FF0000"/>
                </a:solidFill>
              </a:rPr>
              <a:t>Classico con estensione di  Storia </a:t>
            </a:r>
            <a:r>
              <a:rPr lang="it-IT" sz="3600" b="1" dirty="0" smtClean="0">
                <a:solidFill>
                  <a:srgbClr val="FF0000"/>
                </a:solidFill>
              </a:rPr>
              <a:t>dell’arte </a:t>
            </a:r>
            <a:br>
              <a:rPr lang="it-IT" sz="3600" b="1" dirty="0" smtClean="0">
                <a:solidFill>
                  <a:srgbClr val="FF0000"/>
                </a:solidFill>
              </a:rPr>
            </a:br>
            <a:r>
              <a:rPr lang="it-IT" sz="3200" b="1" i="1" dirty="0" smtClean="0"/>
              <a:t>Sulla </a:t>
            </a:r>
            <a:r>
              <a:rPr lang="it-IT" sz="3200" b="1" i="1" dirty="0"/>
              <a:t>base delle richieste delle </a:t>
            </a:r>
            <a:r>
              <a:rPr lang="it-IT" sz="3200" b="1" i="1" dirty="0" smtClean="0"/>
              <a:t>famiglie</a:t>
            </a:r>
            <a:endParaRPr lang="it-IT" sz="32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1688" y="2072639"/>
            <a:ext cx="10827517" cy="4518165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4000" b="1" dirty="0" smtClean="0">
                <a:solidFill>
                  <a:srgbClr val="FF0000"/>
                </a:solidFill>
                <a:latin typeface="Albertus" panose="020E0702040304020204" pitchFamily="34" charset="0"/>
              </a:rPr>
              <a:t>                   1 ora   </a:t>
            </a:r>
            <a:r>
              <a:rPr lang="it-IT" sz="4000" b="1" dirty="0" smtClean="0">
                <a:latin typeface="Albertus" panose="020E0702040304020204" pitchFamily="34" charset="0"/>
              </a:rPr>
              <a:t>a </a:t>
            </a:r>
            <a:r>
              <a:rPr lang="it-IT" sz="4000" b="1" dirty="0">
                <a:latin typeface="Albertus" panose="020E0702040304020204" pitchFamily="34" charset="0"/>
              </a:rPr>
              <a:t>settimana di </a:t>
            </a:r>
            <a:r>
              <a:rPr lang="it-IT" sz="4000" b="1" dirty="0">
                <a:solidFill>
                  <a:srgbClr val="FF0000"/>
                </a:solidFill>
                <a:latin typeface="Albertus" panose="020E0702040304020204" pitchFamily="34" charset="0"/>
              </a:rPr>
              <a:t>Storia </a:t>
            </a:r>
            <a:r>
              <a:rPr lang="it-IT" sz="4000" b="1" dirty="0" smtClean="0">
                <a:solidFill>
                  <a:srgbClr val="FF0000"/>
                </a:solidFill>
                <a:latin typeface="Albertus" panose="020E0702040304020204" pitchFamily="34" charset="0"/>
              </a:rPr>
              <a:t>dell’arte </a:t>
            </a:r>
          </a:p>
          <a:p>
            <a:pPr marL="0" indent="0">
              <a:buNone/>
            </a:pPr>
            <a:r>
              <a:rPr lang="it-IT" sz="4000" b="1" dirty="0" smtClean="0">
                <a:solidFill>
                  <a:srgbClr val="FF0000"/>
                </a:solidFill>
                <a:latin typeface="Albertus" panose="020E0702040304020204" pitchFamily="34" charset="0"/>
              </a:rPr>
              <a:t>                                ( Beni culturali)</a:t>
            </a:r>
          </a:p>
          <a:p>
            <a:pPr>
              <a:buNone/>
            </a:pPr>
            <a:endParaRPr lang="it-IT" sz="3200" b="1" dirty="0">
              <a:solidFill>
                <a:srgbClr val="FF0000"/>
              </a:solidFill>
              <a:latin typeface="Albertus" panose="020E0702040304020204" pitchFamily="34" charset="0"/>
            </a:endParaRPr>
          </a:p>
          <a:p>
            <a:pPr>
              <a:buNone/>
            </a:pPr>
            <a:endParaRPr lang="it-IT" sz="3200" b="1" dirty="0">
              <a:latin typeface="Albertus" panose="020E0702040304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008" y="3462527"/>
            <a:ext cx="5888736" cy="279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1947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273362" y="274290"/>
            <a:ext cx="11510076" cy="144016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>
              <a:defRPr/>
            </a:pPr>
            <a:r>
              <a:rPr lang="it-IT" sz="4000" b="1" dirty="0" smtClean="0">
                <a:solidFill>
                  <a:srgbClr val="FF0000"/>
                </a:solidFill>
              </a:rPr>
              <a:t>Corsi  </a:t>
            </a:r>
            <a:br>
              <a:rPr lang="it-IT" sz="4000" b="1" dirty="0" smtClean="0">
                <a:solidFill>
                  <a:srgbClr val="FF0000"/>
                </a:solidFill>
              </a:rPr>
            </a:br>
            <a:r>
              <a:rPr lang="it-IT" sz="4000" b="1" dirty="0" smtClean="0">
                <a:solidFill>
                  <a:srgbClr val="FF0000"/>
                </a:solidFill>
              </a:rPr>
              <a:t>per </a:t>
            </a:r>
            <a:r>
              <a:rPr lang="it-IT" sz="4000" b="1" dirty="0">
                <a:solidFill>
                  <a:srgbClr val="FF0000"/>
                </a:solidFill>
              </a:rPr>
              <a:t>la certificazione </a:t>
            </a:r>
            <a:r>
              <a:rPr lang="it-IT" sz="4000" b="1" dirty="0" smtClean="0">
                <a:solidFill>
                  <a:srgbClr val="FF0000"/>
                </a:solidFill>
              </a:rPr>
              <a:t>esterna</a:t>
            </a: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33795" name="Segnaposto testo 6"/>
          <p:cNvSpPr>
            <a:spLocks noGrp="1"/>
          </p:cNvSpPr>
          <p:nvPr>
            <p:ph type="body" sz="half" idx="1"/>
          </p:nvPr>
        </p:nvSpPr>
        <p:spPr>
          <a:xfrm>
            <a:off x="687890" y="1815048"/>
            <a:ext cx="10681020" cy="461988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it-IT" b="1" dirty="0"/>
              <a:t>Corsi di lingua straniera , rivolti ad alunni, </a:t>
            </a:r>
            <a:r>
              <a:rPr lang="it-IT" b="1" dirty="0" smtClean="0"/>
              <a:t>adulti e </a:t>
            </a:r>
            <a:r>
              <a:rPr lang="it-IT" b="1" dirty="0"/>
              <a:t>docenti, in orario extracurriculare e </a:t>
            </a:r>
            <a:r>
              <a:rPr lang="it-IT" b="1" dirty="0" smtClean="0"/>
              <a:t>finalizzati   alla </a:t>
            </a:r>
            <a:r>
              <a:rPr lang="it-IT" b="1" dirty="0"/>
              <a:t>certificazione esterna:</a:t>
            </a:r>
          </a:p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  Inglese: </a:t>
            </a:r>
            <a:r>
              <a:rPr lang="it-IT" b="1" dirty="0" smtClean="0"/>
              <a:t> </a:t>
            </a:r>
            <a:r>
              <a:rPr lang="it-IT" b="1" dirty="0"/>
              <a:t>P.E.T.: livello </a:t>
            </a:r>
            <a:r>
              <a:rPr lang="it-IT" b="1" dirty="0" smtClean="0"/>
              <a:t>B1   • </a:t>
            </a:r>
            <a:r>
              <a:rPr lang="it-IT" b="1" dirty="0"/>
              <a:t>FCE: livello </a:t>
            </a:r>
            <a:r>
              <a:rPr lang="it-IT" b="1" dirty="0" smtClean="0"/>
              <a:t>B2  • </a:t>
            </a:r>
            <a:r>
              <a:rPr lang="it-IT" b="1" dirty="0"/>
              <a:t>I.E.L.T.S.: </a:t>
            </a:r>
            <a:r>
              <a:rPr lang="it-IT" b="1" dirty="0" err="1"/>
              <a:t>Academic</a:t>
            </a:r>
            <a:r>
              <a:rPr lang="it-IT" b="1" dirty="0"/>
              <a:t> </a:t>
            </a:r>
            <a:r>
              <a:rPr lang="it-IT" b="1" dirty="0" err="1" smtClean="0"/>
              <a:t>Studies</a:t>
            </a:r>
            <a:endParaRPr lang="it-IT" b="1" dirty="0" smtClean="0"/>
          </a:p>
          <a:p>
            <a:pPr marL="0" indent="0">
              <a:buNone/>
            </a:pPr>
            <a:r>
              <a:rPr lang="it-IT" b="1" dirty="0">
                <a:solidFill>
                  <a:srgbClr val="FF0000"/>
                </a:solidFill>
              </a:rPr>
              <a:t>Greco moderno</a:t>
            </a:r>
            <a:r>
              <a:rPr lang="it-IT" dirty="0"/>
              <a:t>: livelli A1, A2 -Rete licei </a:t>
            </a:r>
            <a:r>
              <a:rPr lang="it-IT" dirty="0" smtClean="0"/>
              <a:t>classici</a:t>
            </a:r>
          </a:p>
          <a:p>
            <a:pPr marL="0" indent="0">
              <a:buNone/>
            </a:pPr>
            <a:r>
              <a:rPr lang="it-IT" dirty="0" smtClean="0"/>
              <a:t>  </a:t>
            </a:r>
          </a:p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Francese</a:t>
            </a:r>
            <a:r>
              <a:rPr lang="it-IT" dirty="0"/>
              <a:t>: livelli A1 e A2</a:t>
            </a:r>
          </a:p>
          <a:p>
            <a:pPr marL="0" indent="0">
              <a:buNone/>
            </a:pPr>
            <a:endParaRPr lang="it-IT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Spagnolo</a:t>
            </a:r>
            <a:r>
              <a:rPr lang="it-IT" dirty="0" smtClean="0"/>
              <a:t>: </a:t>
            </a:r>
            <a:r>
              <a:rPr lang="it-IT" dirty="0"/>
              <a:t>livelli A1, A2 e B1</a:t>
            </a:r>
          </a:p>
        </p:txBody>
      </p:sp>
      <p:pic>
        <p:nvPicPr>
          <p:cNvPr id="33796" name="Picture 9" descr="http://t2.gstatic.com/images?q=tbn:ANd9GcQ98L-ssVrf40aF8JJ67ff7hOUXjEIUXLsjsam0Vcc5u7d_8rk_I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319" y="4749090"/>
            <a:ext cx="2619375" cy="1238963"/>
          </a:xfrm>
          <a:noFill/>
        </p:spPr>
      </p:pic>
    </p:spTree>
    <p:extLst>
      <p:ext uri="{BB962C8B-B14F-4D97-AF65-F5344CB8AC3E}">
        <p14:creationId xmlns:p14="http://schemas.microsoft.com/office/powerpoint/2010/main" val="406655995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79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7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3795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273362" y="274290"/>
            <a:ext cx="11510076" cy="144016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>
              <a:defRPr/>
            </a:pPr>
            <a:r>
              <a:rPr lang="it-IT" sz="4000" b="1" i="1" dirty="0" smtClean="0">
                <a:solidFill>
                  <a:srgbClr val="FF0000"/>
                </a:solidFill>
              </a:rPr>
              <a:t>Progetti </a:t>
            </a:r>
            <a:r>
              <a:rPr lang="it-IT" sz="4000" b="1" i="1" dirty="0">
                <a:solidFill>
                  <a:srgbClr val="FF0000"/>
                </a:solidFill>
              </a:rPr>
              <a:t>di scambio e stage</a:t>
            </a:r>
            <a:br>
              <a:rPr lang="it-IT" sz="4000" b="1" i="1" dirty="0">
                <a:solidFill>
                  <a:srgbClr val="FF0000"/>
                </a:solidFill>
              </a:rPr>
            </a:b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33795" name="Segnaposto testo 6"/>
          <p:cNvSpPr>
            <a:spLocks noGrp="1"/>
          </p:cNvSpPr>
          <p:nvPr>
            <p:ph type="body" sz="half" idx="1"/>
          </p:nvPr>
        </p:nvSpPr>
        <p:spPr>
          <a:xfrm>
            <a:off x="681924" y="1548384"/>
            <a:ext cx="10681020" cy="553516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>
              <a:buFont typeface="Wingdings 2" panose="05020102010507070707" pitchFamily="18" charset="2"/>
              <a:buNone/>
            </a:pPr>
            <a:r>
              <a:rPr lang="it-IT" dirty="0" smtClean="0"/>
              <a:t>      </a:t>
            </a:r>
            <a:endParaRPr lang="it-IT" sz="33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smtClean="0"/>
              <a:t>         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Progetti </a:t>
            </a:r>
            <a:r>
              <a:rPr lang="it-IT" dirty="0"/>
              <a:t>di </a:t>
            </a:r>
            <a:r>
              <a:rPr lang="it-IT" sz="3300" b="1" dirty="0">
                <a:solidFill>
                  <a:srgbClr val="FF0000"/>
                </a:solidFill>
              </a:rPr>
              <a:t>gemellaggio </a:t>
            </a:r>
            <a:r>
              <a:rPr lang="it-IT" dirty="0"/>
              <a:t>con scuole di paesi </a:t>
            </a:r>
            <a:r>
              <a:rPr lang="it-IT" dirty="0" smtClean="0"/>
              <a:t>europei   ed</a:t>
            </a:r>
            <a:r>
              <a:rPr lang="it-IT" sz="3300" b="1" dirty="0" smtClean="0">
                <a:solidFill>
                  <a:srgbClr val="FF0000"/>
                </a:solidFill>
              </a:rPr>
              <a:t> Erasmus</a:t>
            </a:r>
            <a:r>
              <a:rPr lang="it-IT" dirty="0" smtClean="0"/>
              <a:t>   </a:t>
            </a:r>
          </a:p>
          <a:p>
            <a:pPr marL="0" indent="0">
              <a:buNone/>
            </a:pPr>
            <a:r>
              <a:rPr lang="it-IT" sz="3000" b="1" dirty="0" smtClean="0">
                <a:solidFill>
                  <a:srgbClr val="FF0000"/>
                </a:solidFill>
              </a:rPr>
              <a:t>Stage </a:t>
            </a:r>
            <a:r>
              <a:rPr lang="it-IT" sz="3000" b="1" dirty="0">
                <a:solidFill>
                  <a:srgbClr val="FF0000"/>
                </a:solidFill>
              </a:rPr>
              <a:t>linguistico</a:t>
            </a:r>
            <a:r>
              <a:rPr lang="it-IT" dirty="0"/>
              <a:t> della durata di una settimana </a:t>
            </a:r>
            <a:r>
              <a:rPr lang="it-IT" dirty="0" smtClean="0"/>
              <a:t>in  un </a:t>
            </a:r>
            <a:r>
              <a:rPr lang="it-IT" dirty="0"/>
              <a:t>paese di lingua inglese </a:t>
            </a:r>
            <a:r>
              <a:rPr lang="it-IT" altLang="it-IT" dirty="0" smtClean="0"/>
              <a:t> </a:t>
            </a:r>
          </a:p>
          <a:p>
            <a:pPr>
              <a:buNone/>
            </a:pPr>
            <a:r>
              <a:rPr lang="it-IT" altLang="it-IT" i="1" dirty="0" smtClean="0">
                <a:solidFill>
                  <a:srgbClr val="FF0000"/>
                </a:solidFill>
              </a:rPr>
              <a:t>               </a:t>
            </a:r>
          </a:p>
          <a:p>
            <a:pPr>
              <a:buNone/>
            </a:pPr>
            <a:r>
              <a:rPr lang="it-IT" altLang="it-IT" i="1" dirty="0">
                <a:solidFill>
                  <a:srgbClr val="FF0000"/>
                </a:solidFill>
              </a:rPr>
              <a:t> </a:t>
            </a:r>
            <a:r>
              <a:rPr lang="it-IT" altLang="it-IT" i="1" dirty="0" smtClean="0">
                <a:solidFill>
                  <a:srgbClr val="FF0000"/>
                </a:solidFill>
              </a:rPr>
              <a:t>       </a:t>
            </a:r>
            <a:r>
              <a:rPr lang="it-IT" altLang="it-IT" sz="3200" b="1" i="1" dirty="0" smtClean="0">
                <a:solidFill>
                  <a:srgbClr val="FF0000"/>
                </a:solidFill>
              </a:rPr>
              <a:t>Progetti “Navigando”/”Collegi del mondo”</a:t>
            </a:r>
          </a:p>
          <a:p>
            <a:pPr>
              <a:buNone/>
            </a:pPr>
            <a:r>
              <a:rPr lang="it-IT" altLang="it-IT" sz="3200" b="1" dirty="0" smtClean="0"/>
              <a:t>   </a:t>
            </a:r>
            <a:r>
              <a:rPr lang="it-IT" altLang="it-IT" dirty="0" smtClean="0"/>
              <a:t> Possibilità di trascorrere un periodo dell’anno scolastico in una scuola estera e/o accogliere studenti provenienti da diverse parti del mondo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8" y="1714450"/>
            <a:ext cx="4620768" cy="212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5258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79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7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3795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2217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it-IT" b="1" dirty="0" smtClean="0"/>
              <a:t>          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b="1" dirty="0"/>
              <a:t> </a:t>
            </a:r>
            <a:r>
              <a:rPr lang="it-IT" b="1" dirty="0" smtClean="0"/>
              <a:t>           </a:t>
            </a:r>
            <a:r>
              <a:rPr lang="it-IT" b="1" dirty="0" smtClean="0">
                <a:solidFill>
                  <a:srgbClr val="FF0000"/>
                </a:solidFill>
              </a:rPr>
              <a:t>…  </a:t>
            </a:r>
            <a:r>
              <a:rPr lang="it-IT" sz="4000" b="1" dirty="0">
                <a:solidFill>
                  <a:srgbClr val="FF0000"/>
                </a:solidFill>
              </a:rPr>
              <a:t>in preparazione  </a:t>
            </a:r>
            <a:r>
              <a:rPr lang="it-IT" sz="4000" b="1" dirty="0" smtClean="0">
                <a:solidFill>
                  <a:srgbClr val="FF0000"/>
                </a:solidFill>
              </a:rPr>
              <a:t>Classico </a:t>
            </a:r>
            <a:br>
              <a:rPr lang="it-IT" sz="4000" b="1" dirty="0" smtClean="0">
                <a:solidFill>
                  <a:srgbClr val="FF0000"/>
                </a:solidFill>
              </a:rPr>
            </a:br>
            <a:r>
              <a:rPr lang="it-IT" sz="4000" b="1" dirty="0" smtClean="0">
                <a:solidFill>
                  <a:srgbClr val="FF0000"/>
                </a:solidFill>
              </a:rPr>
              <a:t>con </a:t>
            </a:r>
            <a:r>
              <a:rPr lang="it-IT" sz="4000" b="1" dirty="0">
                <a:solidFill>
                  <a:srgbClr val="FF0000"/>
                </a:solidFill>
              </a:rPr>
              <a:t>Percorso di potenziamento e orientamento </a:t>
            </a:r>
            <a:br>
              <a:rPr lang="it-IT" sz="4000" b="1" dirty="0">
                <a:solidFill>
                  <a:srgbClr val="FF0000"/>
                </a:solidFill>
              </a:rPr>
            </a:br>
            <a:r>
              <a:rPr lang="it-IT" sz="4000" b="1" dirty="0" smtClean="0">
                <a:solidFill>
                  <a:srgbClr val="FF0000"/>
                </a:solidFill>
              </a:rPr>
              <a:t>         “</a:t>
            </a:r>
            <a:r>
              <a:rPr lang="it-IT" sz="4000" b="1" dirty="0">
                <a:solidFill>
                  <a:srgbClr val="FF0000"/>
                </a:solidFill>
              </a:rPr>
              <a:t>Biologia con curvatura biomedica”</a:t>
            </a:r>
            <a:br>
              <a:rPr lang="it-IT" sz="4000" b="1" dirty="0">
                <a:solidFill>
                  <a:srgbClr val="FF0000"/>
                </a:solidFill>
              </a:rPr>
            </a:br>
            <a:r>
              <a:rPr lang="it-IT" sz="4000" b="1" dirty="0">
                <a:solidFill>
                  <a:srgbClr val="FF0000"/>
                </a:solidFill>
              </a:rPr>
              <a:t> </a:t>
            </a:r>
            <a:r>
              <a:rPr lang="it-IT" dirty="0"/>
              <a:t/>
            </a:r>
            <a:br>
              <a:rPr lang="it-IT" dirty="0"/>
            </a:b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2157984"/>
            <a:ext cx="10515600" cy="454761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dirty="0"/>
              <a:t>La presente sperimentazione, </a:t>
            </a:r>
            <a:r>
              <a:rPr lang="it-IT" dirty="0" smtClean="0"/>
              <a:t> </a:t>
            </a:r>
            <a:r>
              <a:rPr lang="it-IT" dirty="0"/>
              <a:t>avviata a livello nazionale in numerosi Licei Classici e Scientifici del territorio nazionale, nasce da un accordo sottoscritto dal </a:t>
            </a:r>
            <a:r>
              <a:rPr lang="it-IT" dirty="0" err="1"/>
              <a:t>Miur</a:t>
            </a:r>
            <a:r>
              <a:rPr lang="it-IT" dirty="0"/>
              <a:t> e dall’Ordine Nazionale dei Medici, dei Chirurghi e degli Odontoiatri.</a:t>
            </a:r>
          </a:p>
          <a:p>
            <a:pPr marL="0" indent="0">
              <a:buNone/>
            </a:pPr>
            <a:r>
              <a:rPr lang="it-IT" b="1" dirty="0" smtClean="0"/>
              <a:t>   Obiettivi</a:t>
            </a:r>
            <a:endParaRPr lang="it-IT" dirty="0"/>
          </a:p>
          <a:p>
            <a:r>
              <a:rPr lang="it-IT" dirty="0" smtClean="0"/>
              <a:t> </a:t>
            </a:r>
            <a:r>
              <a:rPr lang="it-IT" dirty="0"/>
              <a:t>fornire agli studenti una concreta opportunità di orientamento </a:t>
            </a:r>
            <a:r>
              <a:rPr lang="it-IT" dirty="0" smtClean="0"/>
              <a:t>post-diploma;</a:t>
            </a:r>
          </a:p>
          <a:p>
            <a:r>
              <a:rPr lang="it-IT" dirty="0" smtClean="0"/>
              <a:t> facilitarne le  </a:t>
            </a:r>
            <a:r>
              <a:rPr lang="it-IT" dirty="0"/>
              <a:t>scelte sia universitarie che </a:t>
            </a:r>
            <a:r>
              <a:rPr lang="it-IT" dirty="0" smtClean="0"/>
              <a:t>professionali;</a:t>
            </a:r>
          </a:p>
          <a:p>
            <a:r>
              <a:rPr lang="it-IT" dirty="0" smtClean="0"/>
              <a:t> </a:t>
            </a:r>
            <a:r>
              <a:rPr lang="it-IT" dirty="0"/>
              <a:t>supportarli nel superamento del test di accesso alla Facoltà di Medicina o </a:t>
            </a:r>
            <a:r>
              <a:rPr lang="it-IT" dirty="0" smtClean="0"/>
              <a:t>ad altre </a:t>
            </a:r>
            <a:r>
              <a:rPr lang="it-IT" dirty="0"/>
              <a:t>facoltà in ambito sanitario.</a:t>
            </a:r>
          </a:p>
        </p:txBody>
      </p:sp>
      <p:sp>
        <p:nvSpPr>
          <p:cNvPr id="4" name="Rettangolo 3"/>
          <p:cNvSpPr/>
          <p:nvPr/>
        </p:nvSpPr>
        <p:spPr>
          <a:xfrm>
            <a:off x="8461248" y="999744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024" y="413908"/>
            <a:ext cx="1426464" cy="152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9870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91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it-IT" b="1" dirty="0" smtClean="0"/>
              <a:t> </a:t>
            </a:r>
            <a:br>
              <a:rPr lang="it-IT" b="1" dirty="0" smtClean="0"/>
            </a:br>
            <a:r>
              <a:rPr lang="it-IT" b="1" dirty="0" smtClean="0"/>
              <a:t>                                 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dirty="0" smtClean="0">
                <a:solidFill>
                  <a:srgbClr val="FF0000"/>
                </a:solidFill>
              </a:rPr>
              <a:t>Destinatari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>
                <a:solidFill>
                  <a:srgbClr val="FF0000"/>
                </a:solidFill>
              </a:rPr>
              <a:t>studenti del secondo biennio e dell’ultimo anno 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it-IT" dirty="0" smtClean="0"/>
              <a:t>                                                                                                                                                                             </a:t>
            </a:r>
            <a:r>
              <a:rPr lang="it-IT" sz="11200" dirty="0" smtClean="0"/>
              <a:t>  Durata triennale</a:t>
            </a:r>
          </a:p>
          <a:p>
            <a:pPr marL="0" indent="0">
              <a:buNone/>
            </a:pPr>
            <a:r>
              <a:rPr lang="it-IT" sz="11200" dirty="0" smtClean="0"/>
              <a:t>  </a:t>
            </a:r>
            <a:r>
              <a:rPr lang="it-IT" sz="11200" dirty="0" smtClean="0">
                <a:solidFill>
                  <a:srgbClr val="FF0000"/>
                </a:solidFill>
              </a:rPr>
              <a:t>   150 </a:t>
            </a:r>
            <a:r>
              <a:rPr lang="it-IT" sz="11200" dirty="0">
                <a:solidFill>
                  <a:srgbClr val="FF0000"/>
                </a:solidFill>
              </a:rPr>
              <a:t>ore aggiuntive, con un monte ore annuale di 50 </a:t>
            </a:r>
            <a:r>
              <a:rPr lang="it-IT" sz="11200" dirty="0" smtClean="0">
                <a:solidFill>
                  <a:srgbClr val="FF0000"/>
                </a:solidFill>
              </a:rPr>
              <a:t>ore tenute da:</a:t>
            </a:r>
          </a:p>
          <a:p>
            <a:pPr marL="0" indent="0">
              <a:buNone/>
            </a:pPr>
            <a:endParaRPr lang="it-IT" sz="7600" dirty="0">
              <a:solidFill>
                <a:srgbClr val="FF0000"/>
              </a:solidFill>
            </a:endParaRP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it-IT" sz="7600" dirty="0" smtClean="0"/>
              <a:t>   </a:t>
            </a:r>
            <a:r>
              <a:rPr lang="it-IT" sz="11200" dirty="0" smtClean="0"/>
              <a:t>20 </a:t>
            </a:r>
            <a:r>
              <a:rPr lang="it-IT" sz="11200" dirty="0"/>
              <a:t>ore di lezione </a:t>
            </a:r>
            <a:r>
              <a:rPr lang="it-IT" sz="11200" dirty="0" smtClean="0"/>
              <a:t>( </a:t>
            </a:r>
            <a:r>
              <a:rPr lang="it-IT" sz="11200" dirty="0"/>
              <a:t>docenti di scienze </a:t>
            </a:r>
            <a:r>
              <a:rPr lang="it-IT" sz="11200" dirty="0" smtClean="0"/>
              <a:t>della scuola)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it-IT" sz="11200" dirty="0"/>
              <a:t> </a:t>
            </a:r>
            <a:r>
              <a:rPr lang="it-IT" sz="11200" dirty="0" smtClean="0"/>
              <a:t>  20 </a:t>
            </a:r>
            <a:r>
              <a:rPr lang="it-IT" sz="11200" dirty="0"/>
              <a:t>ore di lezione </a:t>
            </a:r>
            <a:r>
              <a:rPr lang="it-IT" sz="11200" dirty="0" smtClean="0"/>
              <a:t> ( </a:t>
            </a:r>
            <a:r>
              <a:rPr lang="it-IT" sz="11200" dirty="0"/>
              <a:t>medici indicati dagli ordini </a:t>
            </a:r>
            <a:r>
              <a:rPr lang="it-IT" sz="11200" dirty="0" smtClean="0"/>
              <a:t>provinciali)</a:t>
            </a:r>
            <a:endParaRPr lang="it-IT" sz="11200" dirty="0"/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it-IT" sz="11200" dirty="0" smtClean="0"/>
              <a:t>  10 </a:t>
            </a:r>
            <a:r>
              <a:rPr lang="it-IT" sz="11200" dirty="0"/>
              <a:t>ore di attività pratiche di laboratorio, presso strutture sanitarie, ospedali, laboratori di analisi individuati dall’Ordine Provinciale dei Medici Chirurghi e degli Odontoiatri.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endParaRPr lang="it-IT" sz="112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9864936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9635942"/>
              </p:ext>
            </p:extLst>
          </p:nvPr>
        </p:nvGraphicFramePr>
        <p:xfrm>
          <a:off x="838200" y="536448"/>
          <a:ext cx="10354056" cy="5974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54056">
                  <a:extLst>
                    <a:ext uri="{9D8B030D-6E8A-4147-A177-3AD203B41FA5}">
                      <a16:colId xmlns:a16="http://schemas.microsoft.com/office/drawing/2014/main" val="2939113724"/>
                    </a:ext>
                  </a:extLst>
                </a:gridCol>
              </a:tblGrid>
              <a:tr h="5974080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it-IT" sz="2400" baseline="0" dirty="0" smtClean="0"/>
                        <a:t>   </a:t>
                      </a:r>
                      <a:r>
                        <a:rPr lang="it-IT" sz="2400" dirty="0" smtClean="0"/>
                        <a:t>                        </a:t>
                      </a:r>
                      <a:r>
                        <a:rPr lang="it-IT" sz="3200" dirty="0" smtClean="0">
                          <a:solidFill>
                            <a:srgbClr val="FF0000"/>
                          </a:solidFill>
                        </a:rPr>
                        <a:t>Il  Nostro Liceo è caratterizzato</a:t>
                      </a:r>
                      <a:endParaRPr lang="it-IT" sz="24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endParaRPr lang="it-IT" sz="24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it-IT" sz="2400" baseline="0" dirty="0" smtClean="0">
                          <a:solidFill>
                            <a:schemeClr val="tx1"/>
                          </a:solidFill>
                          <a:effectLst/>
                        </a:rPr>
                        <a:t> dal sapere </a:t>
                      </a:r>
                      <a:r>
                        <a:rPr lang="it-IT" sz="2400" dirty="0" smtClean="0">
                          <a:solidFill>
                            <a:schemeClr val="tx1"/>
                          </a:solidFill>
                          <a:effectLst/>
                        </a:rPr>
                        <a:t>coniugare</a:t>
                      </a:r>
                      <a:r>
                        <a:rPr lang="it-IT" sz="24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it-IT" sz="2400" dirty="0" smtClean="0">
                          <a:solidFill>
                            <a:schemeClr val="tx1"/>
                          </a:solidFill>
                          <a:effectLst/>
                        </a:rPr>
                        <a:t>passato </a:t>
                      </a:r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e </a:t>
                      </a:r>
                      <a:r>
                        <a:rPr lang="it-IT" sz="2400" dirty="0" smtClean="0">
                          <a:solidFill>
                            <a:schemeClr val="tx1"/>
                          </a:solidFill>
                          <a:effectLst/>
                        </a:rPr>
                        <a:t>presente</a:t>
                      </a:r>
                    </a:p>
                    <a:p>
                      <a:pPr marL="0" indent="0" algn="just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it-IT" sz="24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indent="0" algn="just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it-IT" sz="24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it-IT" sz="2400" dirty="0" smtClean="0">
                          <a:solidFill>
                            <a:schemeClr val="tx1"/>
                          </a:solidFill>
                          <a:effectLst/>
                        </a:rPr>
                        <a:t>  dalla </a:t>
                      </a:r>
                      <a:r>
                        <a:rPr lang="it-IT" sz="2400" baseline="0" dirty="0" smtClean="0">
                          <a:solidFill>
                            <a:schemeClr val="tx1"/>
                          </a:solidFill>
                          <a:effectLst/>
                        </a:rPr>
                        <a:t> compresenza della </a:t>
                      </a:r>
                      <a:r>
                        <a:rPr lang="it-IT" sz="2400" dirty="0" smtClean="0">
                          <a:solidFill>
                            <a:schemeClr val="tx1"/>
                          </a:solidFill>
                          <a:effectLst/>
                        </a:rPr>
                        <a:t>tradizione e </a:t>
                      </a:r>
                      <a:r>
                        <a:rPr lang="it-IT" sz="2400" baseline="0" dirty="0" smtClean="0">
                          <a:solidFill>
                            <a:schemeClr val="tx1"/>
                          </a:solidFill>
                          <a:effectLst/>
                        </a:rPr>
                        <a:t> della </a:t>
                      </a:r>
                      <a:r>
                        <a:rPr lang="it-IT" sz="2400" dirty="0" smtClean="0">
                          <a:solidFill>
                            <a:schemeClr val="tx1"/>
                          </a:solidFill>
                          <a:effectLst/>
                        </a:rPr>
                        <a:t> innovazione</a:t>
                      </a:r>
                    </a:p>
                    <a:p>
                      <a:pPr marL="0" indent="0" algn="just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it-IT" sz="24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it-IT" sz="2400" dirty="0" smtClean="0">
                          <a:solidFill>
                            <a:schemeClr val="tx1"/>
                          </a:solidFill>
                          <a:effectLst/>
                        </a:rPr>
                        <a:t>  dal rigore </a:t>
                      </a:r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metodologico e </a:t>
                      </a:r>
                      <a:r>
                        <a:rPr lang="it-IT" sz="2400" dirty="0" smtClean="0">
                          <a:solidFill>
                            <a:schemeClr val="tx1"/>
                          </a:solidFill>
                          <a:effectLst/>
                        </a:rPr>
                        <a:t>dalla sensibilità </a:t>
                      </a:r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ai problemi degli </a:t>
                      </a:r>
                      <a:r>
                        <a:rPr lang="it-IT" sz="2400" dirty="0" smtClean="0">
                          <a:solidFill>
                            <a:schemeClr val="tx1"/>
                          </a:solidFill>
                          <a:effectLst/>
                        </a:rPr>
                        <a:t>allievi</a:t>
                      </a:r>
                    </a:p>
                    <a:p>
                      <a:pPr marL="0" indent="0" algn="just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it-IT" sz="24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it-IT" sz="2400" dirty="0" smtClean="0">
                          <a:solidFill>
                            <a:schemeClr val="tx1"/>
                          </a:solidFill>
                          <a:effectLst/>
                        </a:rPr>
                        <a:t> dall’importanza riconosciuta</a:t>
                      </a:r>
                      <a:r>
                        <a:rPr lang="it-IT" sz="2400" baseline="0" dirty="0" smtClean="0">
                          <a:solidFill>
                            <a:schemeClr val="tx1"/>
                          </a:solidFill>
                          <a:effectLst/>
                        </a:rPr>
                        <a:t> a</a:t>
                      </a:r>
                      <a:r>
                        <a:rPr lang="it-IT" sz="2400" dirty="0" smtClean="0">
                          <a:solidFill>
                            <a:schemeClr val="tx1"/>
                          </a:solidFill>
                          <a:effectLst/>
                        </a:rPr>
                        <a:t>lla </a:t>
                      </a:r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sua funzione educativa all’interno del territorio in cui </a:t>
                      </a:r>
                      <a:r>
                        <a:rPr lang="it-IT" sz="2400" dirty="0" smtClean="0">
                          <a:solidFill>
                            <a:schemeClr val="tx1"/>
                          </a:solidFill>
                          <a:effectLst/>
                        </a:rPr>
                        <a:t>opera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it-IT" sz="2400" baseline="0" dirty="0" smtClean="0">
                          <a:solidFill>
                            <a:schemeClr val="tx1"/>
                          </a:solidFill>
                          <a:effectLst/>
                        </a:rPr>
                        <a:t>                                                      </a:t>
                      </a:r>
                      <a:endParaRPr lang="it-IT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234718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6852917" y="-437271"/>
            <a:ext cx="25499983" cy="55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</a:rPr>
              <a:t>Le motivazioni di una scelta: Vision e Mission </a:t>
            </a:r>
            <a:endParaRPr kumimoji="0" lang="it-IT" altLang="it-IT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668" y="1200531"/>
            <a:ext cx="2101596" cy="189890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412" y="4497895"/>
            <a:ext cx="2572512" cy="172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2801"/>
      </p:ext>
    </p:extLst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585216"/>
            <a:ext cx="10515600" cy="5591747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it-IT" dirty="0" smtClean="0"/>
              <a:t> Le </a:t>
            </a:r>
            <a:r>
              <a:rPr lang="it-IT" dirty="0">
                <a:solidFill>
                  <a:srgbClr val="FF0000"/>
                </a:solidFill>
              </a:rPr>
              <a:t>50 ore annuali </a:t>
            </a:r>
            <a:r>
              <a:rPr lang="it-IT" dirty="0"/>
              <a:t>saranno suddivise in</a:t>
            </a:r>
            <a:r>
              <a:rPr lang="it-IT" dirty="0">
                <a:solidFill>
                  <a:srgbClr val="FF0000"/>
                </a:solidFill>
              </a:rPr>
              <a:t> quattro nuclei tematici di apprendimento,</a:t>
            </a:r>
            <a:r>
              <a:rPr lang="it-IT" dirty="0"/>
              <a:t> all’interno di ognuno dei quali </a:t>
            </a:r>
            <a:r>
              <a:rPr lang="it-IT" dirty="0" smtClean="0"/>
              <a:t>verranno </a:t>
            </a:r>
            <a:r>
              <a:rPr lang="it-IT" dirty="0"/>
              <a:t>trattate tematiche di interesse medico e biologico</a:t>
            </a:r>
            <a:r>
              <a:rPr lang="it-IT" dirty="0" smtClean="0"/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dirty="0" smtClean="0"/>
              <a:t> </a:t>
            </a:r>
            <a:r>
              <a:rPr lang="it-IT" dirty="0"/>
              <a:t>Al termine di ogni nucleo </a:t>
            </a:r>
            <a:r>
              <a:rPr lang="it-IT" dirty="0" smtClean="0"/>
              <a:t>tematico (cadenza bimestrale) </a:t>
            </a:r>
            <a:r>
              <a:rPr lang="it-IT" dirty="0"/>
              <a:t>gli allievi saranno sottoposti</a:t>
            </a:r>
            <a:r>
              <a:rPr lang="it-IT" dirty="0">
                <a:solidFill>
                  <a:srgbClr val="FF0000"/>
                </a:solidFill>
              </a:rPr>
              <a:t> a verifica </a:t>
            </a:r>
            <a:r>
              <a:rPr lang="it-IT" dirty="0" smtClean="0">
                <a:solidFill>
                  <a:srgbClr val="FF0000"/>
                </a:solidFill>
              </a:rPr>
              <a:t>mediante test</a:t>
            </a:r>
            <a:r>
              <a:rPr lang="it-IT" dirty="0">
                <a:solidFill>
                  <a:srgbClr val="FF0000"/>
                </a:solidFill>
              </a:rPr>
              <a:t>,</a:t>
            </a:r>
            <a:r>
              <a:rPr lang="it-IT" dirty="0"/>
              <a:t> predisposti, a livello nazionale, dalla scuola capofila e concordati con le scuole afferenti alla stessa rete.</a:t>
            </a:r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22677363"/>
      </p:ext>
    </p:extLst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50848" y="219456"/>
            <a:ext cx="9473184" cy="6010656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endParaRPr lang="it-IT" sz="3600" b="1" dirty="0" smtClean="0"/>
          </a:p>
          <a:p>
            <a:r>
              <a:rPr lang="it-IT" sz="3600" b="1" dirty="0" smtClean="0">
                <a:solidFill>
                  <a:srgbClr val="0070C0"/>
                </a:solidFill>
              </a:rPr>
              <a:t>Punti di forza </a:t>
            </a:r>
          </a:p>
          <a:p>
            <a:r>
              <a:rPr lang="it-IT" sz="3600" b="1" dirty="0" smtClean="0"/>
              <a:t>SUCCESSO UNIVERSITARIO</a:t>
            </a:r>
          </a:p>
          <a:p>
            <a:endParaRPr lang="it-IT" sz="3600" b="1" dirty="0" smtClean="0">
              <a:solidFill>
                <a:srgbClr val="0070C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it-IT" sz="3600" b="1" dirty="0" smtClean="0">
                <a:solidFill>
                  <a:srgbClr val="0070C0"/>
                </a:solidFill>
              </a:rPr>
              <a:t>Fornisce la preparazione adeguata per il</a:t>
            </a:r>
          </a:p>
          <a:p>
            <a:r>
              <a:rPr lang="it-IT" sz="3600" b="1" dirty="0" smtClean="0">
                <a:solidFill>
                  <a:srgbClr val="0070C0"/>
                </a:solidFill>
              </a:rPr>
              <a:t>successo universitario di tutti i suoi studenti  in tutte le Facoltà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it-IT" sz="3600" b="1" dirty="0">
                <a:solidFill>
                  <a:srgbClr val="0070C0"/>
                </a:solidFill>
              </a:rPr>
              <a:t> </a:t>
            </a:r>
            <a:r>
              <a:rPr lang="it-IT" sz="3600" b="1" dirty="0" smtClean="0">
                <a:solidFill>
                  <a:srgbClr val="0070C0"/>
                </a:solidFill>
              </a:rPr>
              <a:t>Coltiva e potenzia le Eccellenze</a:t>
            </a:r>
            <a:endParaRPr lang="it-IT" sz="3600" b="1" dirty="0">
              <a:solidFill>
                <a:srgbClr val="0070C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563" y="474726"/>
            <a:ext cx="169545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4778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85467"/>
          </a:xfrm>
          <a:solidFill>
            <a:srgbClr val="00B0F0"/>
          </a:solidFill>
        </p:spPr>
        <p:txBody>
          <a:bodyPr/>
          <a:lstStyle/>
          <a:p>
            <a:r>
              <a:rPr lang="it-IT" b="1" dirty="0"/>
              <a:t> </a:t>
            </a:r>
            <a:r>
              <a:rPr lang="it-IT" b="1" dirty="0" smtClean="0"/>
              <a:t>    Uso </a:t>
            </a:r>
            <a:r>
              <a:rPr lang="it-IT" b="1" dirty="0"/>
              <a:t>delle TIC nella didattica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2572511"/>
            <a:ext cx="10515600" cy="4285489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4300" b="1" dirty="0" smtClean="0"/>
              <a:t>                            Metodologia </a:t>
            </a:r>
            <a:r>
              <a:rPr lang="it-IT" sz="4300" b="1" dirty="0"/>
              <a:t>CLIL</a:t>
            </a:r>
            <a:r>
              <a:rPr lang="it-IT" sz="3900" b="1" dirty="0"/>
              <a:t> </a:t>
            </a:r>
            <a:endParaRPr lang="it-IT" sz="3900" b="1" dirty="0" smtClean="0"/>
          </a:p>
          <a:p>
            <a:pPr marL="0" indent="0">
              <a:buNone/>
            </a:pPr>
            <a:r>
              <a:rPr lang="it-IT" sz="3900" b="1" dirty="0"/>
              <a:t> </a:t>
            </a:r>
            <a:r>
              <a:rPr lang="it-IT" sz="3900" b="1" dirty="0" smtClean="0"/>
              <a:t>                      </a:t>
            </a:r>
            <a:r>
              <a:rPr lang="it-IT" sz="2400" dirty="0" smtClean="0"/>
              <a:t>(</a:t>
            </a:r>
            <a:r>
              <a:rPr lang="it-IT" sz="2400" b="1" dirty="0" smtClean="0"/>
              <a:t> </a:t>
            </a:r>
            <a:r>
              <a:rPr lang="it-IT" sz="2400" i="1" dirty="0" smtClean="0"/>
              <a:t>Content </a:t>
            </a:r>
            <a:r>
              <a:rPr lang="it-IT" sz="2400" i="1" dirty="0"/>
              <a:t>and Language </a:t>
            </a:r>
            <a:r>
              <a:rPr lang="it-IT" sz="2400" i="1" dirty="0" err="1"/>
              <a:t>Integrated</a:t>
            </a:r>
            <a:r>
              <a:rPr lang="it-IT" sz="2400" i="1" dirty="0"/>
              <a:t> Learning)</a:t>
            </a:r>
            <a:endParaRPr lang="it-IT" sz="2400" dirty="0"/>
          </a:p>
          <a:p>
            <a:pPr marL="0" indent="0">
              <a:buNone/>
            </a:pPr>
            <a:r>
              <a:rPr lang="it-IT" sz="3600" dirty="0" smtClean="0"/>
              <a:t>    per  l’inserimento</a:t>
            </a:r>
            <a:r>
              <a:rPr lang="it-IT" sz="3600" b="1" dirty="0" smtClean="0"/>
              <a:t> in realtà di studio europee  </a:t>
            </a:r>
          </a:p>
          <a:p>
            <a:pPr marL="0" indent="0">
              <a:buNone/>
            </a:pPr>
            <a:r>
              <a:rPr lang="it-IT" sz="3600" b="1" dirty="0"/>
              <a:t> </a:t>
            </a:r>
            <a:r>
              <a:rPr lang="it-IT" sz="3600" b="1" dirty="0" smtClean="0"/>
              <a:t>                                               è </a:t>
            </a:r>
          </a:p>
          <a:p>
            <a:pPr marL="0" indent="0">
              <a:buNone/>
            </a:pPr>
            <a:r>
              <a:rPr lang="it-IT" sz="3500" b="1" dirty="0" smtClean="0"/>
              <a:t> l’ insegnamento</a:t>
            </a:r>
            <a:r>
              <a:rPr lang="it-IT" sz="3500" b="1" dirty="0" smtClean="0">
                <a:solidFill>
                  <a:srgbClr val="FF0000"/>
                </a:solidFill>
              </a:rPr>
              <a:t> </a:t>
            </a:r>
            <a:r>
              <a:rPr lang="it-IT" sz="3500" b="1" dirty="0">
                <a:solidFill>
                  <a:srgbClr val="FF0000"/>
                </a:solidFill>
              </a:rPr>
              <a:t>di una disciplina non linguistica in lingua straniera </a:t>
            </a:r>
            <a:r>
              <a:rPr lang="it-IT" sz="3500" b="1" dirty="0" smtClean="0">
                <a:solidFill>
                  <a:srgbClr val="FF0000"/>
                </a:solidFill>
              </a:rPr>
              <a:t> </a:t>
            </a:r>
            <a:r>
              <a:rPr lang="it-IT" sz="3500" b="1" dirty="0" smtClean="0"/>
              <a:t>( </a:t>
            </a:r>
            <a:r>
              <a:rPr lang="it-IT" sz="3500" b="1" dirty="0"/>
              <a:t>quinto </a:t>
            </a:r>
            <a:r>
              <a:rPr lang="it-IT" sz="3500" b="1" dirty="0" smtClean="0"/>
              <a:t>anno )   che potenzia</a:t>
            </a:r>
          </a:p>
          <a:p>
            <a:pPr marL="0" indent="0">
              <a:buNone/>
            </a:pPr>
            <a:r>
              <a:rPr lang="it-IT" sz="3500" b="1" dirty="0" smtClean="0">
                <a:solidFill>
                  <a:srgbClr val="FF0000"/>
                </a:solidFill>
              </a:rPr>
              <a:t>  </a:t>
            </a:r>
            <a:r>
              <a:rPr lang="it-IT" sz="3500" b="1" dirty="0">
                <a:solidFill>
                  <a:srgbClr val="FF0000"/>
                </a:solidFill>
              </a:rPr>
              <a:t>le competenze linguistiche, le abilità comunicative in lingua straniera (L2) e l’acquisizione di conoscenze </a:t>
            </a:r>
            <a:r>
              <a:rPr lang="it-IT" sz="3500" b="1" dirty="0" smtClean="0">
                <a:solidFill>
                  <a:srgbClr val="FF0000"/>
                </a:solidFill>
              </a:rPr>
              <a:t>disciplinari</a:t>
            </a:r>
            <a:endParaRPr lang="it-IT" sz="35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36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739" y="589343"/>
            <a:ext cx="2152650" cy="175895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73" y="2657856"/>
            <a:ext cx="2041398" cy="80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2576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38784" y="172466"/>
            <a:ext cx="7010400" cy="289991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it-IT" b="1" dirty="0"/>
              <a:t> </a:t>
            </a:r>
            <a:r>
              <a:rPr lang="it-IT" b="1" dirty="0" smtClean="0">
                <a:solidFill>
                  <a:srgbClr val="FF0000"/>
                </a:solidFill>
              </a:rPr>
              <a:t>                    PCTO</a:t>
            </a:r>
            <a:br>
              <a:rPr lang="it-IT" b="1" dirty="0" smtClean="0">
                <a:solidFill>
                  <a:srgbClr val="FF0000"/>
                </a:solidFill>
              </a:rPr>
            </a:br>
            <a:r>
              <a:rPr lang="it-IT" b="1" dirty="0" smtClean="0">
                <a:solidFill>
                  <a:srgbClr val="FF0000"/>
                </a:solidFill>
              </a:rPr>
              <a:t> Percorsi Competenze trasversali e orientamento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2962656"/>
            <a:ext cx="10515600" cy="3895343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 smtClean="0"/>
          </a:p>
          <a:p>
            <a:r>
              <a:rPr lang="it-IT" b="1" dirty="0" smtClean="0"/>
              <a:t>Rappresenta </a:t>
            </a:r>
            <a:r>
              <a:rPr lang="it-IT" b="1" dirty="0"/>
              <a:t>una </a:t>
            </a:r>
            <a:r>
              <a:rPr lang="it-IT" b="1" dirty="0" smtClean="0"/>
              <a:t>intersezione formativa </a:t>
            </a:r>
            <a:r>
              <a:rPr lang="it-IT" b="1" dirty="0"/>
              <a:t>tra la scuola e il mondo del </a:t>
            </a:r>
            <a:r>
              <a:rPr lang="it-IT" b="1" dirty="0" smtClean="0"/>
              <a:t>lavoro.</a:t>
            </a:r>
            <a:endParaRPr lang="it-IT" b="1" dirty="0"/>
          </a:p>
          <a:p>
            <a:r>
              <a:rPr lang="it-IT" b="1" dirty="0" smtClean="0"/>
              <a:t>I nostri </a:t>
            </a:r>
            <a:r>
              <a:rPr lang="it-IT" b="1" dirty="0"/>
              <a:t>percorsi </a:t>
            </a:r>
            <a:r>
              <a:rPr lang="it-IT" dirty="0" smtClean="0"/>
              <a:t> </a:t>
            </a:r>
            <a:r>
              <a:rPr lang="it-IT" b="1" dirty="0"/>
              <a:t>offrono a tutti gli studenti l’opportunità </a:t>
            </a:r>
            <a:r>
              <a:rPr lang="it-IT" dirty="0" smtClean="0"/>
              <a:t>di  acquisire </a:t>
            </a:r>
            <a:r>
              <a:rPr lang="it-IT" dirty="0"/>
              <a:t>la conoscenza del sé e delle proprie attitudini </a:t>
            </a:r>
            <a:r>
              <a:rPr lang="it-IT" dirty="0" smtClean="0"/>
              <a:t>e di </a:t>
            </a:r>
            <a:r>
              <a:rPr lang="it-IT" dirty="0"/>
              <a:t>sviluppare lo spirito di responsabilità ed </a:t>
            </a:r>
            <a:r>
              <a:rPr lang="it-IT" dirty="0" smtClean="0"/>
              <a:t>iniziativa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• </a:t>
            </a:r>
            <a:r>
              <a:rPr lang="it-IT" b="1" dirty="0"/>
              <a:t>C</a:t>
            </a:r>
            <a:r>
              <a:rPr lang="it-IT" b="1" dirty="0" smtClean="0"/>
              <a:t>ostituiscono </a:t>
            </a:r>
            <a:r>
              <a:rPr lang="it-IT" b="1" dirty="0"/>
              <a:t>un’esperienza orientante </a:t>
            </a:r>
            <a:r>
              <a:rPr lang="it-IT" dirty="0" smtClean="0"/>
              <a:t>destinata  a </a:t>
            </a:r>
            <a:r>
              <a:rPr lang="it-IT" dirty="0"/>
              <a:t>incidere sulla realtà post-scolastica.</a:t>
            </a:r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928" y="292608"/>
            <a:ext cx="2828544" cy="191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4669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it-IT" dirty="0" smtClean="0"/>
              <a:t> </a:t>
            </a:r>
            <a:r>
              <a:rPr lang="it-IT" b="1" dirty="0"/>
              <a:t> </a:t>
            </a:r>
            <a:r>
              <a:rPr lang="it-IT" b="1" dirty="0" smtClean="0"/>
              <a:t>           PCTO </a:t>
            </a:r>
            <a:r>
              <a:rPr lang="it-IT" b="1" i="1" dirty="0" err="1"/>
              <a:t>POTdESign</a:t>
            </a:r>
            <a:r>
              <a:rPr lang="it-IT" b="1" i="1" dirty="0"/>
              <a:t>: educo/produco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2254661"/>
            <a:ext cx="5510784" cy="4043363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24" y="2254660"/>
            <a:ext cx="5279136" cy="404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18986"/>
      </p:ext>
    </p:extLst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it-IT" dirty="0" smtClean="0"/>
              <a:t>    </a:t>
            </a:r>
            <a:r>
              <a:rPr lang="it-IT" b="1" dirty="0" smtClean="0"/>
              <a:t>Area </a:t>
            </a:r>
            <a:r>
              <a:rPr lang="it-IT" b="1" dirty="0"/>
              <a:t>dei Beni culturali – Ambito librario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14343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it-IT" b="1" i="1" dirty="0"/>
              <a:t> </a:t>
            </a:r>
            <a:r>
              <a:rPr lang="it-IT" b="1" i="1" dirty="0" smtClean="0"/>
              <a:t>           </a:t>
            </a:r>
          </a:p>
          <a:p>
            <a:pPr marL="0" indent="0">
              <a:buNone/>
            </a:pPr>
            <a:r>
              <a:rPr lang="it-IT" b="1" i="1" dirty="0"/>
              <a:t> </a:t>
            </a:r>
            <a:r>
              <a:rPr lang="it-IT" b="1" i="1" dirty="0" smtClean="0"/>
              <a:t>                   ARCHIVIO </a:t>
            </a:r>
            <a:r>
              <a:rPr lang="it-IT" b="1" i="1" dirty="0"/>
              <a:t>DOCUMENTALE DEL GIORNALE </a:t>
            </a:r>
            <a:r>
              <a:rPr lang="it-IT" b="1" i="1" dirty="0" smtClean="0"/>
              <a:t>L'ORA                                </a:t>
            </a:r>
          </a:p>
          <a:p>
            <a:pPr marL="0" indent="0">
              <a:buNone/>
            </a:pPr>
            <a:r>
              <a:rPr lang="it-IT" b="1" i="1" dirty="0"/>
              <a:t> </a:t>
            </a:r>
            <a:r>
              <a:rPr lang="it-IT" b="1" i="1" dirty="0" smtClean="0"/>
              <a:t>                                     BIBLIOTECA SCOLASTICA</a:t>
            </a:r>
          </a:p>
          <a:p>
            <a:endParaRPr lang="it-IT" b="1" i="1" dirty="0"/>
          </a:p>
          <a:p>
            <a:pPr marL="0" indent="0">
              <a:buNone/>
            </a:pPr>
            <a:r>
              <a:rPr lang="it-IT" b="1" i="1" dirty="0"/>
              <a:t> </a:t>
            </a:r>
            <a:r>
              <a:rPr lang="it-IT" b="1" i="1" dirty="0" smtClean="0"/>
              <a:t>                                 UNA </a:t>
            </a:r>
            <a:r>
              <a:rPr lang="it-IT" b="1" i="1" dirty="0"/>
              <a:t>"APP" PER </a:t>
            </a:r>
            <a:r>
              <a:rPr lang="it-IT" b="1" i="1" dirty="0" smtClean="0"/>
              <a:t>L'UNESCO</a:t>
            </a:r>
          </a:p>
          <a:p>
            <a:endParaRPr lang="it-IT" b="1" i="1" dirty="0"/>
          </a:p>
          <a:p>
            <a:pPr marL="0" indent="0">
              <a:buNone/>
            </a:pPr>
            <a:r>
              <a:rPr lang="it-IT" b="1" i="1" dirty="0" smtClean="0"/>
              <a:t>                                              PROJECT WORK</a:t>
            </a:r>
          </a:p>
          <a:p>
            <a:pPr marL="0" indent="0">
              <a:buNone/>
            </a:pPr>
            <a:endParaRPr lang="it-IT" b="1" i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74" y="3134241"/>
            <a:ext cx="1749972" cy="146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18279"/>
      </p:ext>
    </p:extLst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26709" y="609599"/>
            <a:ext cx="9590124" cy="1367395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it-IT" sz="4800" b="1" dirty="0">
                <a:solidFill>
                  <a:srgbClr val="FF0000"/>
                </a:solidFill>
              </a:rPr>
              <a:t> </a:t>
            </a:r>
            <a:r>
              <a:rPr lang="it-IT" sz="4800" b="1" dirty="0" smtClean="0">
                <a:solidFill>
                  <a:srgbClr val="FF0000"/>
                </a:solidFill>
              </a:rPr>
              <a:t/>
            </a:r>
            <a:br>
              <a:rPr lang="it-IT" sz="4800" b="1" dirty="0" smtClean="0">
                <a:solidFill>
                  <a:srgbClr val="FF0000"/>
                </a:solidFill>
              </a:rPr>
            </a:br>
            <a:r>
              <a:rPr lang="it-IT" sz="4800" b="1" dirty="0">
                <a:solidFill>
                  <a:srgbClr val="FF0000"/>
                </a:solidFill>
              </a:rPr>
              <a:t/>
            </a:r>
            <a:br>
              <a:rPr lang="it-IT" sz="4800" b="1" dirty="0">
                <a:solidFill>
                  <a:srgbClr val="FF0000"/>
                </a:solidFill>
              </a:rPr>
            </a:br>
            <a:r>
              <a:rPr lang="it-IT" sz="4800" b="1" dirty="0" smtClean="0">
                <a:solidFill>
                  <a:srgbClr val="FF0000"/>
                </a:solidFill>
              </a:rPr>
              <a:t/>
            </a:r>
            <a:br>
              <a:rPr lang="it-IT" sz="4800" b="1" dirty="0" smtClean="0">
                <a:solidFill>
                  <a:srgbClr val="FF0000"/>
                </a:solidFill>
              </a:rPr>
            </a:br>
            <a:r>
              <a:rPr lang="it-IT" sz="4800" b="1" dirty="0" smtClean="0">
                <a:solidFill>
                  <a:srgbClr val="FF0000"/>
                </a:solidFill>
              </a:rPr>
              <a:t/>
            </a:r>
            <a:br>
              <a:rPr lang="it-IT" sz="4800" b="1" dirty="0" smtClean="0">
                <a:solidFill>
                  <a:srgbClr val="FF0000"/>
                </a:solidFill>
              </a:rPr>
            </a:br>
            <a:r>
              <a:rPr lang="it-IT" sz="4800" b="1" dirty="0">
                <a:solidFill>
                  <a:srgbClr val="FF0000"/>
                </a:solidFill>
              </a:rPr>
              <a:t/>
            </a:r>
            <a:br>
              <a:rPr lang="it-IT" sz="4800" b="1" dirty="0">
                <a:solidFill>
                  <a:srgbClr val="FF0000"/>
                </a:solidFill>
              </a:rPr>
            </a:br>
            <a:r>
              <a:rPr lang="it-IT" sz="4800" b="1" dirty="0" smtClean="0"/>
              <a:t>Area </a:t>
            </a:r>
            <a:r>
              <a:rPr lang="it-IT" sz="4800" b="1" dirty="0"/>
              <a:t>dei Beni culturali – Ambito </a:t>
            </a:r>
            <a:r>
              <a:rPr lang="it-IT" sz="4800" b="1" dirty="0" smtClean="0"/>
              <a:t>Artistico</a:t>
            </a:r>
            <a:br>
              <a:rPr lang="it-IT" sz="4800" b="1" dirty="0" smtClean="0"/>
            </a:br>
            <a:endParaRPr lang="it-IT" sz="4800" dirty="0">
              <a:latin typeface="Albertus Medium" panose="020E0602030304020304" pitchFamily="34" charset="0"/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2401824" y="2138012"/>
            <a:ext cx="6888479" cy="42184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200" b="1" dirty="0" smtClean="0">
                <a:solidFill>
                  <a:schemeClr val="tx1"/>
                </a:solidFill>
              </a:rPr>
              <a:t>  </a:t>
            </a:r>
            <a:r>
              <a:rPr lang="it-IT" sz="3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Biblioteca Regionale</a:t>
            </a:r>
          </a:p>
          <a:p>
            <a:r>
              <a:rPr lang="it-IT" sz="3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Fondazione </a:t>
            </a:r>
            <a:r>
              <a:rPr lang="it-IT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UNESCO</a:t>
            </a:r>
          </a:p>
          <a:p>
            <a:r>
              <a:rPr lang="it-IT" sz="3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Associazione </a:t>
            </a:r>
            <a:r>
              <a:rPr lang="it-IT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Amici dei </a:t>
            </a:r>
            <a:r>
              <a:rPr lang="it-IT" sz="3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musei        </a:t>
            </a:r>
          </a:p>
          <a:p>
            <a:r>
              <a:rPr lang="it-IT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it-IT" sz="3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Museo </a:t>
            </a:r>
            <a:r>
              <a:rPr lang="it-IT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Riso  </a:t>
            </a:r>
            <a:r>
              <a:rPr lang="it-IT" sz="3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di Arte  Contemporanea</a:t>
            </a:r>
          </a:p>
          <a:p>
            <a:r>
              <a:rPr lang="it-IT" sz="3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Museo Archeologico A. </a:t>
            </a:r>
            <a:r>
              <a:rPr lang="it-IT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Salinas </a:t>
            </a:r>
            <a:endParaRPr lang="it-IT" sz="3200" b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it-IT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it-IT" sz="3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endParaRPr lang="it-IT" sz="3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82" y="2584357"/>
            <a:ext cx="2065283" cy="1483642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423" y="2300635"/>
            <a:ext cx="1348477" cy="1159655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345" y="2485495"/>
            <a:ext cx="2130239" cy="194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2803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it-IT" b="1" dirty="0" smtClean="0"/>
              <a:t>                </a:t>
            </a:r>
            <a:r>
              <a:rPr lang="it-IT" b="1" dirty="0">
                <a:solidFill>
                  <a:srgbClr val="FF0000"/>
                </a:solidFill>
              </a:rPr>
              <a:t>Area Aziendale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b="1" dirty="0" smtClean="0"/>
              <a:t> 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4" y="2090057"/>
            <a:ext cx="4999512" cy="4322617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039" y="2351313"/>
            <a:ext cx="5356761" cy="4061361"/>
          </a:xfrm>
          <a:prstGeom prst="rect">
            <a:avLst/>
          </a:prstGeom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990600" y="517525"/>
            <a:ext cx="10515600" cy="10432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/>
              <a:t>      </a:t>
            </a:r>
            <a:r>
              <a:rPr lang="it-IT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Area Aziendale     Libreria </a:t>
            </a:r>
            <a:r>
              <a:rPr lang="it-IT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Flaccovio</a:t>
            </a:r>
            <a:endParaRPr lang="it-IT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34963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it-IT" b="1" i="1" dirty="0" smtClean="0"/>
              <a:t/>
            </a:r>
            <a:br>
              <a:rPr lang="it-IT" b="1" i="1" dirty="0" smtClean="0"/>
            </a:br>
            <a:r>
              <a:rPr lang="it-IT" b="1" i="1" dirty="0" smtClean="0"/>
              <a:t>     </a:t>
            </a:r>
            <a:r>
              <a:rPr lang="it-IT" b="1" i="1" dirty="0"/>
              <a:t>LO "SPAZIO FLACCOVIO" NE "LE VIE DEI TESORI"</a:t>
            </a:r>
            <a:br>
              <a:rPr lang="it-IT" b="1" i="1" dirty="0"/>
            </a:br>
            <a:endParaRPr lang="it-IT" sz="4000" dirty="0">
              <a:latin typeface="+mn-lt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2450592"/>
            <a:ext cx="5364480" cy="4047743"/>
          </a:xfr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872" y="2365249"/>
            <a:ext cx="5291328" cy="413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4997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it-IT" i="1" dirty="0" smtClean="0"/>
              <a:t>                      </a:t>
            </a:r>
            <a:br>
              <a:rPr lang="it-IT" i="1" dirty="0" smtClean="0"/>
            </a:br>
            <a:r>
              <a:rPr lang="it-IT" i="1" dirty="0"/>
              <a:t> </a:t>
            </a:r>
            <a:r>
              <a:rPr lang="it-IT" i="1" dirty="0" smtClean="0"/>
              <a:t>                    </a:t>
            </a:r>
            <a:r>
              <a:rPr lang="it-IT" sz="6000" b="1" i="1" dirty="0" smtClean="0">
                <a:solidFill>
                  <a:srgbClr val="0066FF"/>
                </a:solidFill>
              </a:rPr>
              <a:t>Le </a:t>
            </a:r>
            <a:r>
              <a:rPr lang="it-IT" sz="6000" b="1" i="1" dirty="0">
                <a:solidFill>
                  <a:srgbClr val="0066FF"/>
                </a:solidFill>
              </a:rPr>
              <a:t>aree progettuali</a:t>
            </a:r>
            <a:br>
              <a:rPr lang="it-IT" sz="6000" b="1" i="1" dirty="0">
                <a:solidFill>
                  <a:srgbClr val="0066FF"/>
                </a:solidFill>
              </a:rPr>
            </a:br>
            <a:endParaRPr lang="it-IT" sz="6000" b="1" dirty="0">
              <a:solidFill>
                <a:srgbClr val="0066FF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it-IT" b="1" dirty="0" smtClean="0"/>
              <a:t>L’espressione </a:t>
            </a:r>
            <a:r>
              <a:rPr lang="it-IT" b="1" dirty="0"/>
              <a:t>del sé </a:t>
            </a:r>
            <a:r>
              <a:rPr lang="it-IT" b="1" dirty="0" smtClean="0"/>
              <a:t>e   dell’altro</a:t>
            </a:r>
          </a:p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r>
              <a:rPr lang="it-IT" b="1" dirty="0"/>
              <a:t>2. Noi in </a:t>
            </a:r>
            <a:r>
              <a:rPr lang="it-IT" b="1" dirty="0" smtClean="0"/>
              <a:t>Europa</a:t>
            </a:r>
          </a:p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r>
              <a:rPr lang="it-IT" b="1" dirty="0" smtClean="0"/>
              <a:t>3</a:t>
            </a:r>
            <a:r>
              <a:rPr lang="it-IT" b="1" dirty="0"/>
              <a:t>. Itinerari della </a:t>
            </a:r>
            <a:r>
              <a:rPr lang="it-IT" b="1" dirty="0" smtClean="0"/>
              <a:t>memoria: storia</a:t>
            </a:r>
            <a:r>
              <a:rPr lang="it-IT" b="1" dirty="0"/>
              <a:t>, arte e </a:t>
            </a:r>
            <a:r>
              <a:rPr lang="it-IT" b="1" dirty="0" smtClean="0"/>
              <a:t>musica</a:t>
            </a:r>
          </a:p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r>
              <a:rPr lang="it-IT" b="1" dirty="0"/>
              <a:t>4. La ricerca scientifica in </a:t>
            </a:r>
            <a:r>
              <a:rPr lang="it-IT" b="1" dirty="0" smtClean="0"/>
              <a:t>aula</a:t>
            </a:r>
            <a:endParaRPr lang="it-IT" b="1" dirty="0"/>
          </a:p>
        </p:txBody>
      </p:sp>
      <p:pic>
        <p:nvPicPr>
          <p:cNvPr id="4" name="Picture 4" descr="C:\Users\Utente\AppData\Local\Microsoft\Windows\Temporary Internet Files\Content.IE5\I1VC4OXZ\libros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395" y="4657344"/>
            <a:ext cx="1818141" cy="118930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228600" h="2286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216" y="1914143"/>
            <a:ext cx="2768726" cy="187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7526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6587936"/>
              </p:ext>
            </p:extLst>
          </p:nvPr>
        </p:nvGraphicFramePr>
        <p:xfrm>
          <a:off x="838200" y="463296"/>
          <a:ext cx="10354056" cy="56936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54056">
                  <a:extLst>
                    <a:ext uri="{9D8B030D-6E8A-4147-A177-3AD203B41FA5}">
                      <a16:colId xmlns:a16="http://schemas.microsoft.com/office/drawing/2014/main" val="2939113724"/>
                    </a:ext>
                  </a:extLst>
                </a:gridCol>
              </a:tblGrid>
              <a:tr h="5693664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it-IT" sz="2400" dirty="0" smtClean="0"/>
                        <a:t>                         </a:t>
                      </a:r>
                      <a:r>
                        <a:rPr lang="it-IT" sz="3200" dirty="0" smtClean="0">
                          <a:solidFill>
                            <a:srgbClr val="FF0000"/>
                          </a:solidFill>
                        </a:rPr>
                        <a:t>Il  Nostro Liceo garantisce</a:t>
                      </a:r>
                      <a:r>
                        <a:rPr lang="it-IT" sz="24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it-IT" sz="2400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indent="0" algn="just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it-IT" sz="24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it-IT" sz="24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it-IT" sz="2400" dirty="0" smtClean="0">
                          <a:solidFill>
                            <a:schemeClr val="tx1"/>
                          </a:solidFill>
                          <a:effectLst/>
                        </a:rPr>
                        <a:t>un </a:t>
                      </a:r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livello di istruzione sempre più </a:t>
                      </a:r>
                      <a:r>
                        <a:rPr lang="it-IT" sz="2400" dirty="0" smtClean="0">
                          <a:solidFill>
                            <a:schemeClr val="tx1"/>
                          </a:solidFill>
                          <a:effectLst/>
                        </a:rPr>
                        <a:t>elevato</a:t>
                      </a:r>
                      <a:r>
                        <a:rPr lang="it-IT" sz="2400" baseline="0" dirty="0" smtClean="0">
                          <a:solidFill>
                            <a:schemeClr val="tx1"/>
                          </a:solidFill>
                          <a:effectLst/>
                        </a:rPr>
                        <a:t>   </a:t>
                      </a:r>
                      <a:r>
                        <a:rPr lang="it-IT" sz="2400" dirty="0" smtClean="0">
                          <a:solidFill>
                            <a:srgbClr val="FF0000"/>
                          </a:solidFill>
                          <a:effectLst/>
                        </a:rPr>
                        <a:t>non </a:t>
                      </a:r>
                      <a:r>
                        <a:rPr lang="it-IT" sz="2400" dirty="0">
                          <a:solidFill>
                            <a:srgbClr val="FF0000"/>
                          </a:solidFill>
                          <a:effectLst/>
                        </a:rPr>
                        <a:t>multa </a:t>
                      </a:r>
                      <a:r>
                        <a:rPr lang="it-IT" sz="2400" dirty="0" err="1">
                          <a:solidFill>
                            <a:srgbClr val="FF0000"/>
                          </a:solidFill>
                          <a:effectLst/>
                        </a:rPr>
                        <a:t>sed</a:t>
                      </a:r>
                      <a:r>
                        <a:rPr lang="it-IT" sz="2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it-IT" sz="2400" dirty="0" err="1" smtClean="0">
                          <a:solidFill>
                            <a:srgbClr val="FF0000"/>
                          </a:solidFill>
                          <a:effectLst/>
                        </a:rPr>
                        <a:t>multum</a:t>
                      </a:r>
                      <a:r>
                        <a:rPr lang="it-IT" sz="240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it-IT" sz="2400" dirty="0" smtClean="0">
                          <a:solidFill>
                            <a:schemeClr val="tx1"/>
                          </a:solidFill>
                          <a:effectLst/>
                        </a:rPr>
                        <a:t>(Plinio </a:t>
                      </a:r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il </a:t>
                      </a:r>
                      <a:r>
                        <a:rPr lang="it-IT" sz="2400" dirty="0" smtClean="0">
                          <a:solidFill>
                            <a:schemeClr val="tx1"/>
                          </a:solidFill>
                          <a:effectLst/>
                        </a:rPr>
                        <a:t>Giovane)</a:t>
                      </a:r>
                    </a:p>
                    <a:p>
                      <a:pPr marL="34290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it-IT" sz="2400" dirty="0" smtClean="0">
                          <a:solidFill>
                            <a:schemeClr val="tx1"/>
                          </a:solidFill>
                          <a:effectLst/>
                        </a:rPr>
                        <a:t>un </a:t>
                      </a:r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ambiente di apprendimento sereno e armonico, in cui ciascuna allieva e ciascun allievo, nel sano rispetto delle regole e nella loro condivisione mediante il patto formativo, esplichi le proprie </a:t>
                      </a:r>
                      <a:r>
                        <a:rPr lang="it-IT" sz="2400" dirty="0" smtClean="0">
                          <a:solidFill>
                            <a:schemeClr val="tx1"/>
                          </a:solidFill>
                          <a:effectLst/>
                        </a:rPr>
                        <a:t>potenzialità;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234718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6852917" y="-437271"/>
            <a:ext cx="25499983" cy="55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</a:rPr>
              <a:t>Le motivazioni di una scelta: Vision e Mission </a:t>
            </a:r>
            <a:endParaRPr kumimoji="0" lang="it-IT" altLang="it-IT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373" y="3438144"/>
            <a:ext cx="4953806" cy="230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34746"/>
      </p:ext>
    </p:extLst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55363" y="549276"/>
            <a:ext cx="10214394" cy="6010550"/>
          </a:xfr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254000"/>
          </a:sp3d>
        </p:spPr>
        <p:txBody>
          <a:bodyPr>
            <a:normAutofit fontScale="25000" lnSpcReduction="20000"/>
          </a:bodyPr>
          <a:lstStyle/>
          <a:p>
            <a:pPr eaLnBrk="1" hangingPunct="1">
              <a:buFont typeface="Wingdings 2" panose="05020102010507070707" pitchFamily="18" charset="2"/>
              <a:buNone/>
              <a:defRPr/>
            </a:pPr>
            <a:endParaRPr lang="it-IT" sz="2400" b="1" dirty="0">
              <a:solidFill>
                <a:schemeClr val="accent1"/>
              </a:solidFill>
            </a:endParaRP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it-IT" sz="2400" dirty="0"/>
              <a:t>  </a:t>
            </a:r>
            <a:r>
              <a:rPr lang="it-IT" b="1" dirty="0"/>
              <a:t>                 </a:t>
            </a:r>
            <a:r>
              <a:rPr lang="it-IT" b="1" dirty="0" smtClean="0"/>
              <a:t>                                                                                                                                                </a:t>
            </a:r>
            <a:r>
              <a:rPr lang="it-IT" sz="11200" b="1" dirty="0" smtClean="0">
                <a:solidFill>
                  <a:srgbClr val="FF0000"/>
                </a:solidFill>
              </a:rPr>
              <a:t> </a:t>
            </a:r>
            <a:r>
              <a:rPr lang="it-IT" sz="11200" b="1" dirty="0" smtClean="0">
                <a:solidFill>
                  <a:srgbClr val="FF0000"/>
                </a:solidFill>
                <a:latin typeface="Albertus Medium" panose="020E0602030304020304" pitchFamily="34" charset="0"/>
              </a:rPr>
              <a:t>PROGETTI PTOF</a:t>
            </a:r>
            <a:endParaRPr lang="it-IT" sz="11200" i="1" dirty="0" smtClean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it-IT" sz="11200" i="1" dirty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it-IT" sz="11200" i="1" dirty="0" err="1" smtClean="0"/>
              <a:t>Panormus</a:t>
            </a:r>
            <a:r>
              <a:rPr lang="it-IT" sz="11200" i="1" dirty="0"/>
              <a:t>. La scuola adotta la città</a:t>
            </a: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endParaRPr lang="it-IT" sz="11200" i="1" dirty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it-IT" sz="11200" i="1" dirty="0" smtClean="0"/>
              <a:t>Laboratorio di scrittura italiana</a:t>
            </a:r>
          </a:p>
          <a:p>
            <a:pPr marL="0" indent="0" eaLnBrk="1" hangingPunct="1">
              <a:buNone/>
              <a:defRPr/>
            </a:pPr>
            <a:endParaRPr lang="it-IT" sz="11200" i="1" dirty="0" smtClean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it-IT" sz="11200" i="1" dirty="0"/>
              <a:t>Impegno  contro la mafia </a:t>
            </a:r>
            <a:endParaRPr lang="it-IT" sz="11200" i="1" dirty="0" smtClean="0"/>
          </a:p>
          <a:p>
            <a:pPr marL="0" indent="0">
              <a:buNone/>
              <a:defRPr/>
            </a:pPr>
            <a:endParaRPr lang="it-IT" sz="11200" i="1" dirty="0" smtClean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it-IT" sz="11200" i="1" dirty="0" smtClean="0"/>
              <a:t> </a:t>
            </a:r>
            <a:r>
              <a:rPr lang="it-IT" sz="11200" i="1" dirty="0"/>
              <a:t>Laboratorio di Teatro </a:t>
            </a:r>
            <a:r>
              <a:rPr lang="it-IT" sz="11200" i="1" dirty="0" smtClean="0"/>
              <a:t>Classico</a:t>
            </a:r>
          </a:p>
          <a:p>
            <a:pPr marL="0" indent="0">
              <a:buNone/>
              <a:defRPr/>
            </a:pPr>
            <a:endParaRPr lang="it-IT" sz="11200" i="1" dirty="0" smtClean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it-IT" sz="11200" i="1" dirty="0" smtClean="0"/>
              <a:t>Partecipazione </a:t>
            </a:r>
            <a:r>
              <a:rPr lang="it-IT" sz="11200" i="1" dirty="0"/>
              <a:t>a Spettacoli </a:t>
            </a:r>
          </a:p>
          <a:p>
            <a:pPr>
              <a:buNone/>
              <a:defRPr/>
            </a:pPr>
            <a:r>
              <a:rPr lang="it-IT" sz="11200" i="1" dirty="0"/>
              <a:t>    </a:t>
            </a:r>
            <a:r>
              <a:rPr lang="it-IT" sz="11200" i="1" dirty="0" smtClean="0"/>
              <a:t>Teatrali </a:t>
            </a:r>
            <a:r>
              <a:rPr lang="it-IT" sz="11200" i="1" dirty="0"/>
              <a:t>e cinematografici.</a:t>
            </a: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endParaRPr lang="it-IT" b="1" dirty="0"/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it-IT" b="1" dirty="0"/>
              <a:t>    </a:t>
            </a: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it-IT" b="1" dirty="0"/>
              <a:t> </a:t>
            </a:r>
            <a:endParaRPr lang="it-IT" sz="2000" b="1" dirty="0">
              <a:solidFill>
                <a:srgbClr val="CC3300"/>
              </a:solidFill>
            </a:endParaRPr>
          </a:p>
        </p:txBody>
      </p:sp>
      <p:pic>
        <p:nvPicPr>
          <p:cNvPr id="36869" name="Picture 15" descr="C:\Users\Utente\AppData\Local\Microsoft\Windows\Temporary Internet Files\Content.IE5\H2MQT2LF\MC90025092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163" y="11996738"/>
            <a:ext cx="21907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599" y="4684336"/>
            <a:ext cx="2289313" cy="152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6871" name="Picture 4" descr="C:\Users\Utente\AppData\Local\Microsoft\Windows\Temporary Internet Files\Content.IE5\I1VC4OXZ\libros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052" y="1926026"/>
            <a:ext cx="2100090" cy="162852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228600" h="2286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61718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71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1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1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1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1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1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710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10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710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710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10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10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710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10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10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710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710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10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build="p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838200" y="480152"/>
            <a:ext cx="10515600" cy="189728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it-IT" dirty="0" smtClean="0"/>
              <a:t>               </a:t>
            </a:r>
            <a:r>
              <a:rPr lang="it-IT" sz="3600" b="1" dirty="0" smtClean="0">
                <a:solidFill>
                  <a:srgbClr val="FF0000"/>
                </a:solidFill>
              </a:rPr>
              <a:t>Laboratorio di Teatro Classico</a:t>
            </a:r>
            <a:r>
              <a:rPr lang="it-IT" sz="3600" b="1" dirty="0">
                <a:solidFill>
                  <a:srgbClr val="FF0000"/>
                </a:solidFill>
              </a:rPr>
              <a:t> </a:t>
            </a:r>
            <a:r>
              <a:rPr lang="it-IT" sz="3600" b="1" dirty="0" smtClean="0">
                <a:solidFill>
                  <a:srgbClr val="FF0000"/>
                </a:solidFill>
              </a:rPr>
              <a:t/>
            </a:r>
            <a:br>
              <a:rPr lang="it-IT" sz="3600" b="1" dirty="0" smtClean="0">
                <a:solidFill>
                  <a:srgbClr val="FF0000"/>
                </a:solidFill>
              </a:rPr>
            </a:br>
            <a:r>
              <a:rPr lang="it-IT" sz="3600" b="1" dirty="0">
                <a:solidFill>
                  <a:srgbClr val="FF0000"/>
                </a:solidFill>
              </a:rPr>
              <a:t> </a:t>
            </a:r>
            <a:r>
              <a:rPr lang="it-IT" sz="3600" b="1" dirty="0" smtClean="0">
                <a:solidFill>
                  <a:srgbClr val="FF0000"/>
                </a:solidFill>
              </a:rPr>
              <a:t>                                         Medea           </a:t>
            </a:r>
            <a:br>
              <a:rPr lang="it-IT" sz="3600" b="1" dirty="0" smtClean="0">
                <a:solidFill>
                  <a:srgbClr val="FF0000"/>
                </a:solidFill>
              </a:rPr>
            </a:br>
            <a:r>
              <a:rPr lang="it-IT" sz="3600" b="1" dirty="0">
                <a:solidFill>
                  <a:srgbClr val="FF0000"/>
                </a:solidFill>
              </a:rPr>
              <a:t> </a:t>
            </a:r>
            <a:r>
              <a:rPr lang="it-IT" sz="3600" b="1" dirty="0" smtClean="0">
                <a:solidFill>
                  <a:srgbClr val="FF0000"/>
                </a:solidFill>
              </a:rPr>
              <a:t>                       Palazzolo Acreide  - Siracusa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8" name="Segnaposto immagine onlin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2816352"/>
            <a:ext cx="10277856" cy="462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3742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1792" y="329184"/>
            <a:ext cx="11358543" cy="241401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it-IT" dirty="0" smtClean="0"/>
              <a:t>                </a:t>
            </a:r>
            <a:r>
              <a:rPr lang="it-IT" sz="3600" b="1" dirty="0" smtClean="0">
                <a:solidFill>
                  <a:srgbClr val="FF0000"/>
                </a:solidFill>
              </a:rPr>
              <a:t>Laboratorio </a:t>
            </a:r>
            <a:r>
              <a:rPr lang="it-IT" sz="3600" b="1" dirty="0">
                <a:solidFill>
                  <a:srgbClr val="FF0000"/>
                </a:solidFill>
              </a:rPr>
              <a:t>di Teatro </a:t>
            </a:r>
            <a:r>
              <a:rPr lang="it-IT" sz="3600" b="1" dirty="0" smtClean="0">
                <a:solidFill>
                  <a:srgbClr val="FF0000"/>
                </a:solidFill>
              </a:rPr>
              <a:t> Moderno </a:t>
            </a:r>
            <a:r>
              <a:rPr lang="it-IT" sz="3600" b="1" dirty="0">
                <a:solidFill>
                  <a:srgbClr val="FF0000"/>
                </a:solidFill>
              </a:rPr>
              <a:t/>
            </a:r>
            <a:br>
              <a:rPr lang="it-IT" sz="3600" b="1" dirty="0">
                <a:solidFill>
                  <a:srgbClr val="FF0000"/>
                </a:solidFill>
              </a:rPr>
            </a:br>
            <a:r>
              <a:rPr lang="it-IT" sz="3600" b="1" dirty="0" smtClean="0">
                <a:solidFill>
                  <a:srgbClr val="FF0000"/>
                </a:solidFill>
              </a:rPr>
              <a:t>                              Tu da che parte stai?</a:t>
            </a:r>
            <a:br>
              <a:rPr lang="it-IT" sz="3600" b="1" dirty="0" smtClean="0">
                <a:solidFill>
                  <a:srgbClr val="FF0000"/>
                </a:solidFill>
              </a:rPr>
            </a:br>
            <a:r>
              <a:rPr lang="it-IT" sz="3600" b="1" dirty="0" smtClean="0">
                <a:solidFill>
                  <a:srgbClr val="FF0000"/>
                </a:solidFill>
              </a:rPr>
              <a:t>                                  Teatro Politeama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6" name="Segnaposto immagine online 5"/>
          <p:cNvPicPr>
            <a:picLocks noGrp="1" noChangeAspect="1"/>
          </p:cNvPicPr>
          <p:nvPr>
            <p:ph type="clipArt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04" y="2828544"/>
            <a:ext cx="8107680" cy="3700272"/>
          </a:xfrm>
        </p:spPr>
      </p:pic>
    </p:spTree>
    <p:extLst>
      <p:ext uri="{BB962C8B-B14F-4D97-AF65-F5344CB8AC3E}">
        <p14:creationId xmlns:p14="http://schemas.microsoft.com/office/powerpoint/2010/main" val="189686035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18931" y="349680"/>
            <a:ext cx="10167878" cy="2237877"/>
          </a:xfrm>
          <a:solidFill>
            <a:srgbClr val="FFFF00"/>
          </a:solidFill>
          <a:ln>
            <a:solidFill>
              <a:srgbClr val="FFFF00"/>
            </a:solidFill>
          </a:ln>
          <a:effectLst>
            <a:softEdge rad="317500"/>
          </a:effectLst>
          <a:scene3d>
            <a:camera prst="orthographicFront">
              <a:rot lat="0" lon="600000" rev="0"/>
            </a:camera>
            <a:lightRig rig="threePt" dir="t"/>
          </a:scene3d>
          <a:sp3d>
            <a:bevelT w="228600" h="228600" prst="angle"/>
          </a:sp3d>
        </p:spPr>
        <p:txBody>
          <a:bodyPr>
            <a:noAutofit/>
          </a:bodyPr>
          <a:lstStyle/>
          <a:p>
            <a:pPr algn="ctr">
              <a:defRPr/>
            </a:pPr>
            <a:r>
              <a:rPr lang="it-IT" sz="3600" dirty="0"/>
              <a:t>          </a:t>
            </a:r>
            <a:r>
              <a:rPr lang="it-IT" sz="3600" dirty="0" smtClean="0"/>
              <a:t>           </a:t>
            </a:r>
            <a:br>
              <a:rPr lang="it-IT" sz="3600" dirty="0" smtClean="0"/>
            </a:br>
            <a:r>
              <a:rPr lang="it-IT" sz="3600" dirty="0" smtClean="0"/>
              <a:t>PREPARAZIONE  GARE</a:t>
            </a:r>
            <a:br>
              <a:rPr lang="it-IT" sz="3600" dirty="0" smtClean="0"/>
            </a:b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3600" dirty="0" err="1" smtClean="0"/>
              <a:t>Certamina</a:t>
            </a:r>
            <a:r>
              <a:rPr lang="it-IT" sz="3600" dirty="0" smtClean="0"/>
              <a:t> </a:t>
            </a:r>
            <a:r>
              <a:rPr lang="it-IT" sz="3600" dirty="0"/>
              <a:t>di latino e greco </a:t>
            </a: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3600" dirty="0" smtClean="0"/>
              <a:t> </a:t>
            </a:r>
            <a:endParaRPr lang="it-IT" sz="3600" dirty="0"/>
          </a:p>
        </p:txBody>
      </p:sp>
      <p:pic>
        <p:nvPicPr>
          <p:cNvPr id="35844" name="Picture 11" descr="http://www.icmrovella.it/home/icone%20attivit%E0/olimpiade_matematic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7" y="4977208"/>
            <a:ext cx="2121408" cy="149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2" descr="C:\Users\Utente\Desktop\olimpiadi_italian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73" y="2857274"/>
            <a:ext cx="2353056" cy="1491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9" descr="http://t3.gstatic.com/images?q=tbn:ANd9GcRY9BZNPJvtA8JlyKWEuP_OEmH1S3BZoyVGi8buiKo_7q6O06eYJ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287" y="3265705"/>
            <a:ext cx="2449681" cy="190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50" y="2962656"/>
            <a:ext cx="3457081" cy="321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97882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it-IT" i="1" dirty="0" smtClean="0"/>
              <a:t>                 </a:t>
            </a:r>
            <a:br>
              <a:rPr lang="it-IT" i="1" dirty="0" smtClean="0"/>
            </a:br>
            <a:r>
              <a:rPr lang="it-IT" i="1" dirty="0"/>
              <a:t> </a:t>
            </a:r>
            <a:r>
              <a:rPr lang="it-IT" i="1" dirty="0" smtClean="0"/>
              <a:t>                    </a:t>
            </a:r>
            <a:r>
              <a:rPr lang="it-IT" sz="5400" b="1" i="1" dirty="0" smtClean="0">
                <a:solidFill>
                  <a:srgbClr val="0066FF"/>
                </a:solidFill>
              </a:rPr>
              <a:t>Gli </a:t>
            </a:r>
            <a:r>
              <a:rPr lang="it-IT" sz="5400" b="1" i="1" dirty="0">
                <a:solidFill>
                  <a:srgbClr val="0066FF"/>
                </a:solidFill>
              </a:rPr>
              <a:t>spazi per la didattica</a:t>
            </a:r>
            <a:br>
              <a:rPr lang="it-IT" sz="5400" b="1" i="1" dirty="0">
                <a:solidFill>
                  <a:srgbClr val="0066FF"/>
                </a:solidFill>
              </a:rPr>
            </a:br>
            <a:endParaRPr lang="it-IT" sz="5400" b="1" dirty="0">
              <a:solidFill>
                <a:srgbClr val="0066FF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98777"/>
            <a:ext cx="10515600" cy="4351338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                                   </a:t>
            </a:r>
            <a:r>
              <a:rPr lang="it-IT" b="1" dirty="0" smtClean="0"/>
              <a:t> 27 Aule </a:t>
            </a:r>
            <a:r>
              <a:rPr lang="it-IT" b="1" dirty="0"/>
              <a:t>dotate di LIM</a:t>
            </a:r>
          </a:p>
          <a:p>
            <a:pPr marL="0" indent="0">
              <a:buNone/>
            </a:pPr>
            <a:r>
              <a:rPr lang="it-IT" dirty="0" smtClean="0"/>
              <a:t>1 </a:t>
            </a:r>
            <a:r>
              <a:rPr lang="it-IT" dirty="0"/>
              <a:t>Laboratorio di </a:t>
            </a:r>
            <a:r>
              <a:rPr lang="it-IT" dirty="0" smtClean="0"/>
              <a:t>Fisica</a:t>
            </a:r>
          </a:p>
          <a:p>
            <a:pPr marL="0" indent="0">
              <a:buNone/>
            </a:pPr>
            <a:r>
              <a:rPr lang="it-IT" dirty="0" smtClean="0"/>
              <a:t>1 laboratorio di Chimica </a:t>
            </a:r>
          </a:p>
          <a:p>
            <a:pPr marL="0" indent="0">
              <a:buNone/>
            </a:pPr>
            <a:r>
              <a:rPr lang="it-IT" dirty="0" smtClean="0"/>
              <a:t>1 laboratorio  di informatica</a:t>
            </a:r>
            <a:endParaRPr lang="it-IT" dirty="0"/>
          </a:p>
          <a:p>
            <a:pPr marL="0" indent="0">
              <a:buNone/>
            </a:pPr>
            <a:r>
              <a:rPr lang="it-IT" dirty="0" smtClean="0"/>
              <a:t>Biblioteca</a:t>
            </a:r>
            <a:endParaRPr lang="it-IT" dirty="0"/>
          </a:p>
          <a:p>
            <a:pPr marL="0" indent="0">
              <a:buNone/>
            </a:pPr>
            <a:r>
              <a:rPr lang="it-IT" dirty="0" smtClean="0"/>
              <a:t>Palestra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88" y="2595308"/>
            <a:ext cx="5059680" cy="333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4699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/>
            <a:r>
              <a:rPr lang="it-IT" dirty="0" smtClean="0"/>
              <a:t>      </a:t>
            </a:r>
            <a:r>
              <a:rPr lang="it-IT" sz="4800" b="1" dirty="0" smtClean="0">
                <a:solidFill>
                  <a:srgbClr val="FF0000"/>
                </a:solidFill>
              </a:rPr>
              <a:t>Laboratorio di </a:t>
            </a:r>
            <a:r>
              <a:rPr lang="it-IT" sz="4800" b="1" dirty="0">
                <a:solidFill>
                  <a:srgbClr val="FF0000"/>
                </a:solidFill>
              </a:rPr>
              <a:t>Biologia </a:t>
            </a:r>
            <a:r>
              <a:rPr lang="it-IT" sz="4800" b="1" dirty="0" smtClean="0">
                <a:solidFill>
                  <a:srgbClr val="FF0000"/>
                </a:solidFill>
              </a:rPr>
              <a:t>molecolare</a:t>
            </a:r>
            <a:endParaRPr lang="it-IT" sz="4800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1825624"/>
            <a:ext cx="10216896" cy="5032375"/>
          </a:xfrm>
        </p:spPr>
      </p:pic>
    </p:spTree>
    <p:extLst>
      <p:ext uri="{BB962C8B-B14F-4D97-AF65-F5344CB8AC3E}">
        <p14:creationId xmlns:p14="http://schemas.microsoft.com/office/powerpoint/2010/main" val="379172306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olo 1"/>
          <p:cNvSpPr>
            <a:spLocks noGrp="1"/>
          </p:cNvSpPr>
          <p:nvPr>
            <p:ph type="title"/>
          </p:nvPr>
        </p:nvSpPr>
        <p:spPr>
          <a:xfrm>
            <a:off x="5603132" y="188640"/>
            <a:ext cx="5058383" cy="86409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484632" algn="ctr">
              <a:defRPr/>
            </a:pPr>
            <a:r>
              <a:rPr lang="it-IT" sz="2800" dirty="0">
                <a:solidFill>
                  <a:srgbClr val="FF0000"/>
                </a:solidFill>
              </a:rPr>
              <a:t>Laboratorio di</a:t>
            </a:r>
            <a:br>
              <a:rPr lang="it-IT" sz="2800" dirty="0">
                <a:solidFill>
                  <a:srgbClr val="FF0000"/>
                </a:solidFill>
              </a:rPr>
            </a:br>
            <a:r>
              <a:rPr lang="it-IT" sz="2800" dirty="0">
                <a:solidFill>
                  <a:srgbClr val="FF0000"/>
                </a:solidFill>
              </a:rPr>
              <a:t>biologia molecolare</a:t>
            </a:r>
          </a:p>
        </p:txBody>
      </p:sp>
      <p:sp>
        <p:nvSpPr>
          <p:cNvPr id="45059" name="Segnaposto contenuto 2"/>
          <p:cNvSpPr>
            <a:spLocks noGrp="1"/>
          </p:cNvSpPr>
          <p:nvPr>
            <p:ph idx="1"/>
          </p:nvPr>
        </p:nvSpPr>
        <p:spPr>
          <a:xfrm>
            <a:off x="5678488" y="1125538"/>
            <a:ext cx="4989512" cy="551656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it-IT" altLang="it-IT" dirty="0"/>
              <a:t>Gli studenti saranno coinvolti in prima persona  in attività laboratoriali; il laboratorio di chimica grazie al progetto IFOM è stato attrezzato per esperimenti di biologia molecolare (estrazione, isolamento  del DNA e tecniche usate dai biologi molecolari che ne permettono l’analisi). E’ anche prevista la possibilità di effettuare stage estivi degli studenti nei laboratori di ricerca dell’IFOM a Milano</a:t>
            </a:r>
            <a:r>
              <a:rPr lang="it-IT" altLang="it-IT" dirty="0" smtClean="0">
                <a:solidFill>
                  <a:srgbClr val="FF0000"/>
                </a:solidFill>
              </a:rPr>
              <a:t>. </a:t>
            </a:r>
          </a:p>
        </p:txBody>
      </p:sp>
      <p:pic>
        <p:nvPicPr>
          <p:cNvPr id="45060" name="Picture 6" descr="foto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47" y="712439"/>
            <a:ext cx="3671888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47" y="4035552"/>
            <a:ext cx="3889248" cy="24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2375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450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4505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4505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05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05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nimBg="1"/>
      <p:bldP spid="45059" grpId="0" uiExpand="1" build="p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404814"/>
            <a:ext cx="1957285" cy="2163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40" y="4264736"/>
            <a:ext cx="1439729" cy="204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35" y="352831"/>
            <a:ext cx="906529" cy="177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9942" name="Picture 10" descr="europ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539" y="4749631"/>
            <a:ext cx="1535652" cy="176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Text Box 28"/>
          <p:cNvSpPr txBox="1">
            <a:spLocks noChangeArrowheads="1"/>
          </p:cNvSpPr>
          <p:nvPr/>
        </p:nvSpPr>
        <p:spPr bwMode="auto">
          <a:xfrm>
            <a:off x="2495550" y="1268413"/>
            <a:ext cx="6553200" cy="39608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pPr eaLnBrk="1" hangingPunct="1">
              <a:defRPr/>
            </a:pPr>
            <a:r>
              <a:rPr lang="it-IT" sz="1200" dirty="0">
                <a:solidFill>
                  <a:srgbClr val="0000D2"/>
                </a:solidFill>
                <a:latin typeface="Times New Roman" pitchFamily="18" charset="0"/>
              </a:rPr>
              <a:t>      </a:t>
            </a:r>
          </a:p>
          <a:p>
            <a:pPr eaLnBrk="1" hangingPunct="1">
              <a:defRPr/>
            </a:pPr>
            <a:r>
              <a:rPr lang="it-IT" sz="1200" dirty="0">
                <a:solidFill>
                  <a:srgbClr val="0000D2"/>
                </a:solidFill>
                <a:latin typeface="Times New Roman" pitchFamily="18" charset="0"/>
              </a:rPr>
              <a:t>                                   </a:t>
            </a:r>
            <a:r>
              <a:rPr lang="it-IT" sz="4000" b="1" dirty="0">
                <a:solidFill>
                  <a:srgbClr val="FF0000"/>
                </a:solidFill>
                <a:latin typeface="Comic Sans MS" pitchFamily="66" charset="0"/>
              </a:rPr>
              <a:t>Attività Sportive</a:t>
            </a:r>
          </a:p>
          <a:p>
            <a:pPr lvl="1">
              <a:defRPr/>
            </a:pPr>
            <a:r>
              <a:rPr lang="it-IT" sz="3200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</a:rPr>
              <a:t>Bowling </a:t>
            </a:r>
            <a:endParaRPr lang="it-IT" sz="3200" dirty="0">
              <a:solidFill>
                <a:schemeClr val="accent6">
                  <a:lumMod val="75000"/>
                </a:schemeClr>
              </a:solidFill>
              <a:latin typeface="Verdana" pitchFamily="34" charset="0"/>
            </a:endParaRPr>
          </a:p>
          <a:p>
            <a:pPr lvl="1" eaLnBrk="1" hangingPunct="1">
              <a:defRPr/>
            </a:pPr>
            <a:r>
              <a:rPr lang="it-IT" sz="3200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</a:rPr>
              <a:t>Pallavolo</a:t>
            </a:r>
          </a:p>
          <a:p>
            <a:pPr lvl="1" eaLnBrk="1" hangingPunct="1">
              <a:defRPr/>
            </a:pPr>
            <a:r>
              <a:rPr lang="it-IT" sz="3200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</a:rPr>
              <a:t>Beach Volley</a:t>
            </a:r>
          </a:p>
          <a:p>
            <a:pPr lvl="1" eaLnBrk="1" hangingPunct="1">
              <a:defRPr/>
            </a:pPr>
            <a:r>
              <a:rPr lang="it-IT" sz="3200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</a:rPr>
              <a:t>Corsa Campestre</a:t>
            </a:r>
          </a:p>
          <a:p>
            <a:pPr lvl="1" eaLnBrk="1" hangingPunct="1">
              <a:defRPr/>
            </a:pPr>
            <a:r>
              <a:rPr lang="it-IT" sz="3200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</a:rPr>
              <a:t>Tennis Tavolo</a:t>
            </a:r>
          </a:p>
          <a:p>
            <a:pPr lvl="1" eaLnBrk="1" hangingPunct="1">
              <a:defRPr/>
            </a:pPr>
            <a:r>
              <a:rPr lang="it-IT" sz="3200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</a:rPr>
              <a:t>Calcio a </a:t>
            </a:r>
            <a:r>
              <a:rPr lang="it-IT" sz="3200" i="1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</a:rPr>
              <a:t>5</a:t>
            </a:r>
            <a:endParaRPr lang="it-IT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327979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67905" y="260648"/>
            <a:ext cx="9641347" cy="122413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it-IT" b="1" i="1" dirty="0" smtClean="0"/>
              <a:t/>
            </a:r>
            <a:br>
              <a:rPr lang="it-IT" b="1" i="1" dirty="0" smtClean="0"/>
            </a:br>
            <a:r>
              <a:rPr lang="it-IT" b="1" i="1" dirty="0" smtClean="0"/>
              <a:t>                   Gemellaggi   e Viaggi d’Istruzione 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graphicFrame>
        <p:nvGraphicFramePr>
          <p:cNvPr id="13" name="Segnaposto contenuto 12"/>
          <p:cNvGraphicFramePr>
            <a:graphicFrameLocks noGrp="1"/>
          </p:cNvGraphicFramePr>
          <p:nvPr>
            <p:ph sz="quarter" idx="2"/>
          </p:nvPr>
        </p:nvGraphicFramePr>
        <p:xfrm>
          <a:off x="13236575" y="7605713"/>
          <a:ext cx="503238" cy="1604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02481"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35" marR="91435" marT="45711" marB="4571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2481"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35" marR="91435" marT="45711" marB="4571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4819" name="Picture 7" descr="C:\Users\Utente\Desktop\inde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453" y="4641596"/>
            <a:ext cx="295275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16" descr="C:\Users\Utente\Desktop\tutte le foto\foto TREVISO\20151015_1526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95" y="1785113"/>
            <a:ext cx="3869008" cy="256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Utente\Desktop\tutte le foto\VIAGGI c con ALUNNI\PRAGA 2014\20140320_1407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953" y="1672540"/>
            <a:ext cx="3593978" cy="253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678" y="4478019"/>
            <a:ext cx="2696527" cy="210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055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42417" y="521396"/>
            <a:ext cx="9922213" cy="1287949"/>
          </a:xfrm>
          <a:solidFill>
            <a:srgbClr val="00B0F0"/>
          </a:soli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rmAutofit fontScale="90000"/>
          </a:bodyPr>
          <a:lstStyle/>
          <a:p>
            <a:pPr marL="484632" algn="ctr">
              <a:defRPr/>
            </a:pPr>
            <a:r>
              <a:rPr lang="it-IT" b="1" i="1" dirty="0" smtClean="0">
                <a:solidFill>
                  <a:srgbClr val="FFFF00"/>
                </a:solidFill>
              </a:rPr>
              <a:t>Attività di prevenzione dell’insuccesso scolastico</a:t>
            </a:r>
            <a:r>
              <a:rPr lang="it-IT" sz="2800" b="1" i="1" dirty="0">
                <a:solidFill>
                  <a:srgbClr val="FFFF00"/>
                </a:solidFill>
              </a:rPr>
              <a:t>  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88167" y="2188394"/>
            <a:ext cx="9763931" cy="4231861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>
            <a:normAutofit/>
          </a:bodyPr>
          <a:lstStyle/>
          <a:p>
            <a:pPr>
              <a:buFont typeface="Wingdings 2" panose="05020102010507070707" pitchFamily="18" charset="2"/>
              <a:buNone/>
              <a:defRPr/>
            </a:pPr>
            <a:r>
              <a:rPr kumimoji="1" lang="it-IT" sz="2000" dirty="0">
                <a:solidFill>
                  <a:srgbClr val="002060"/>
                </a:solidFill>
              </a:rPr>
              <a:t> </a:t>
            </a:r>
            <a:r>
              <a:rPr lang="it-IT" sz="2000" dirty="0">
                <a:solidFill>
                  <a:schemeClr val="bg1"/>
                </a:solidFill>
              </a:rPr>
              <a:t> </a:t>
            </a:r>
            <a:r>
              <a:rPr lang="it-IT" sz="3800" b="1" dirty="0">
                <a:solidFill>
                  <a:schemeClr val="accent2"/>
                </a:solidFill>
              </a:rPr>
              <a:t>Interventi di sostegno, destinati agli allievi delle prime classi, per il riequilibrio delle conoscenze di Italiano e Matematica. </a:t>
            </a:r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it-IT" sz="3800" b="1" dirty="0">
                <a:solidFill>
                  <a:schemeClr val="accent2"/>
                </a:solidFill>
              </a:rPr>
              <a:t> Gruppi di recupero che associano allievi di classi parallele e/o con carenze analoghe.</a:t>
            </a:r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it-IT" sz="3800" b="1" dirty="0">
                <a:solidFill>
                  <a:schemeClr val="accent2"/>
                </a:solidFill>
              </a:rPr>
              <a:t> Pause didattiche. </a:t>
            </a:r>
          </a:p>
          <a:p>
            <a:pPr marL="448056" indent="-384048">
              <a:buNone/>
              <a:defRPr/>
            </a:pPr>
            <a:endParaRPr kumimoji="1" lang="it-IT" sz="2000" dirty="0">
              <a:solidFill>
                <a:schemeClr val="bg1"/>
              </a:solidFill>
            </a:endParaRPr>
          </a:p>
        </p:txBody>
      </p:sp>
      <p:pic>
        <p:nvPicPr>
          <p:cNvPr id="14352" name="Picture 16" descr="recuper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45803" y="5154039"/>
            <a:ext cx="1584325" cy="1070675"/>
          </a:xfrm>
          <a:noFill/>
        </p:spPr>
      </p:pic>
    </p:spTree>
    <p:extLst>
      <p:ext uri="{BB962C8B-B14F-4D97-AF65-F5344CB8AC3E}">
        <p14:creationId xmlns:p14="http://schemas.microsoft.com/office/powerpoint/2010/main" val="319968213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3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3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3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nimBg="1"/>
      <p:bldP spid="14339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4134217"/>
              </p:ext>
            </p:extLst>
          </p:nvPr>
        </p:nvGraphicFramePr>
        <p:xfrm>
          <a:off x="838200" y="463296"/>
          <a:ext cx="10354056" cy="56936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54056">
                  <a:extLst>
                    <a:ext uri="{9D8B030D-6E8A-4147-A177-3AD203B41FA5}">
                      <a16:colId xmlns:a16="http://schemas.microsoft.com/office/drawing/2014/main" val="2939113724"/>
                    </a:ext>
                  </a:extLst>
                </a:gridCol>
              </a:tblGrid>
              <a:tr h="5693664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it-IT" sz="2400" dirty="0" smtClean="0"/>
                        <a:t>                        </a:t>
                      </a:r>
                      <a:r>
                        <a:rPr lang="it-IT" sz="3200" dirty="0" smtClean="0">
                          <a:solidFill>
                            <a:srgbClr val="FF0000"/>
                          </a:solidFill>
                        </a:rPr>
                        <a:t>Il  Nostro Liceo garantisce</a:t>
                      </a:r>
                      <a:r>
                        <a:rPr lang="it-IT" sz="24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it-IT" sz="2400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indent="0" algn="just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it-IT" sz="24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it-IT" sz="24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indent="0" algn="just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it-IT" sz="24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it-IT" sz="2400" dirty="0" smtClean="0">
                          <a:solidFill>
                            <a:schemeClr val="tx1"/>
                          </a:solidFill>
                          <a:effectLst/>
                        </a:rPr>
                        <a:t>una scuola </a:t>
                      </a:r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per tutti, aperta all’accoglienza e alla </a:t>
                      </a:r>
                      <a:r>
                        <a:rPr lang="it-IT" sz="2400" dirty="0" smtClean="0">
                          <a:solidFill>
                            <a:schemeClr val="tx1"/>
                          </a:solidFill>
                          <a:effectLst/>
                        </a:rPr>
                        <a:t>ricerca</a:t>
                      </a:r>
                    </a:p>
                    <a:p>
                      <a:pPr marL="0" indent="0" algn="just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it-IT" sz="24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it-IT" sz="24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una comunità educante in </a:t>
                      </a:r>
                      <a:r>
                        <a:rPr lang="it-IT" sz="2400" dirty="0" smtClean="0">
                          <a:solidFill>
                            <a:schemeClr val="tx1"/>
                          </a:solidFill>
                          <a:effectLst/>
                        </a:rPr>
                        <a:t>cammino in ogni comunità</a:t>
                      </a:r>
                      <a:endParaRPr lang="it-IT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234718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6852917" y="-437271"/>
            <a:ext cx="25499983" cy="55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</a:rPr>
              <a:t>Le motivazioni di una scelta: Vision e Mission </a:t>
            </a:r>
            <a:endParaRPr kumimoji="0" lang="it-IT" altLang="it-IT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80560" y="1798320"/>
            <a:ext cx="2816352" cy="524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66682"/>
      </p:ext>
    </p:extLst>
  </p:cSld>
  <p:clrMapOvr>
    <a:masterClrMapping/>
  </p:clrMapOvr>
  <p:transition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isultati immagini per orchestra immagini divertent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613" y="404664"/>
            <a:ext cx="5671355" cy="2736304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848" y="3834273"/>
            <a:ext cx="7193610" cy="265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6192009" y="1504755"/>
            <a:ext cx="52795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>
                <a:solidFill>
                  <a:srgbClr val="FF0000"/>
                </a:solidFill>
              </a:rPr>
              <a:t>            </a:t>
            </a:r>
            <a:r>
              <a:rPr lang="it-IT" sz="4400" b="1" dirty="0" smtClean="0">
                <a:solidFill>
                  <a:srgbClr val="FF0000"/>
                </a:solidFill>
              </a:rPr>
              <a:t>INCLUSIONE</a:t>
            </a:r>
          </a:p>
          <a:p>
            <a:r>
              <a:rPr lang="it-IT" sz="4400" b="1" dirty="0">
                <a:solidFill>
                  <a:srgbClr val="FF0000"/>
                </a:solidFill>
              </a:rPr>
              <a:t> </a:t>
            </a:r>
            <a:r>
              <a:rPr lang="it-IT" sz="4400" b="1" dirty="0" smtClean="0">
                <a:solidFill>
                  <a:srgbClr val="FF0000"/>
                </a:solidFill>
              </a:rPr>
              <a:t>    IL RISPETTO DELLA              </a:t>
            </a:r>
          </a:p>
          <a:p>
            <a:r>
              <a:rPr lang="it-IT" sz="4400" b="1" dirty="0">
                <a:solidFill>
                  <a:srgbClr val="FF0000"/>
                </a:solidFill>
              </a:rPr>
              <a:t> </a:t>
            </a:r>
            <a:r>
              <a:rPr lang="it-IT" sz="4400" b="1" dirty="0" smtClean="0">
                <a:solidFill>
                  <a:srgbClr val="FF0000"/>
                </a:solidFill>
              </a:rPr>
              <a:t>          TUA UNICITA’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9" name="Immagine 8" descr="girotondo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24009" y="130629"/>
            <a:ext cx="1947553" cy="12553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228600"/>
          </a:sp3d>
        </p:spPr>
      </p:pic>
      <p:pic>
        <p:nvPicPr>
          <p:cNvPr id="11" name="Immagine 10" descr="images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48182" y="4414762"/>
            <a:ext cx="1988598" cy="18766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228600"/>
          </a:sp3d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53184" y="329184"/>
            <a:ext cx="9400032" cy="13655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600" b="1" i="1" dirty="0" smtClean="0">
                <a:solidFill>
                  <a:srgbClr val="FF0000"/>
                </a:solidFill>
              </a:rPr>
              <a:t>                  </a:t>
            </a:r>
          </a:p>
          <a:p>
            <a:r>
              <a:rPr lang="it-IT" sz="3600" b="1" i="1" dirty="0">
                <a:solidFill>
                  <a:srgbClr val="FF0000"/>
                </a:solidFill>
              </a:rPr>
              <a:t> </a:t>
            </a:r>
            <a:r>
              <a:rPr lang="it-IT" sz="3600" b="1" i="1" dirty="0" smtClean="0">
                <a:solidFill>
                  <a:srgbClr val="FF0000"/>
                </a:solidFill>
              </a:rPr>
              <a:t>                    ORIENTIAMOCINSIEME</a:t>
            </a:r>
            <a:r>
              <a:rPr lang="it-IT" sz="3600" b="1" dirty="0" smtClean="0">
                <a:solidFill>
                  <a:srgbClr val="FF0000"/>
                </a:solidFill>
              </a:rPr>
              <a:t/>
            </a:r>
            <a:br>
              <a:rPr lang="it-IT" sz="3600" b="1" dirty="0" smtClean="0">
                <a:solidFill>
                  <a:srgbClr val="FF0000"/>
                </a:solidFill>
              </a:rPr>
            </a:br>
            <a:r>
              <a:rPr lang="it-IT" sz="3600" b="1" dirty="0" smtClean="0">
                <a:solidFill>
                  <a:srgbClr val="FF0000"/>
                </a:solidFill>
              </a:rPr>
              <a:t>                  </a:t>
            </a:r>
            <a:r>
              <a:rPr lang="it-IT" sz="3200" b="1" dirty="0" smtClean="0">
                <a:solidFill>
                  <a:srgbClr val="FF0000"/>
                </a:solidFill>
              </a:rPr>
              <a:t> le nostre attività </a:t>
            </a:r>
            <a:r>
              <a:rPr lang="it-IT" sz="3200" dirty="0" smtClean="0">
                <a:solidFill>
                  <a:srgbClr val="FF0000"/>
                </a:solidFill>
              </a:rPr>
              <a:t> </a:t>
            </a:r>
            <a:r>
              <a:rPr lang="it-IT" sz="3200" b="1" dirty="0" smtClean="0">
                <a:solidFill>
                  <a:srgbClr val="FF0000"/>
                </a:solidFill>
              </a:rPr>
              <a:t>a.s.2021/22</a:t>
            </a:r>
            <a:endParaRPr lang="it-IT" sz="3200" dirty="0" smtClean="0">
              <a:solidFill>
                <a:srgbClr val="FF0000"/>
              </a:solidFill>
            </a:endParaRPr>
          </a:p>
          <a:p>
            <a:r>
              <a:rPr lang="it-IT" sz="3200" dirty="0" smtClean="0">
                <a:solidFill>
                  <a:srgbClr val="FF0000"/>
                </a:solidFill>
              </a:rPr>
              <a:t> </a:t>
            </a:r>
            <a:endParaRPr lang="it-IT" sz="3200" dirty="0">
              <a:solidFill>
                <a:srgbClr val="FF000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975360" y="2712720"/>
            <a:ext cx="7107936" cy="28468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600" b="1" dirty="0" smtClean="0">
                <a:solidFill>
                  <a:schemeClr val="tx1"/>
                </a:solidFill>
              </a:rPr>
              <a:t>         </a:t>
            </a:r>
            <a:r>
              <a:rPr lang="it-IT" sz="3600" b="1" dirty="0" smtClean="0">
                <a:solidFill>
                  <a:srgbClr val="0070C0"/>
                </a:solidFill>
              </a:rPr>
              <a:t>ORIENTAMENTO </a:t>
            </a:r>
            <a:r>
              <a:rPr lang="it-IT" sz="3600" b="1" dirty="0">
                <a:solidFill>
                  <a:srgbClr val="0070C0"/>
                </a:solidFill>
              </a:rPr>
              <a:t>PERMANENTE</a:t>
            </a:r>
            <a:endParaRPr lang="it-IT" sz="3600" dirty="0">
              <a:solidFill>
                <a:srgbClr val="0070C0"/>
              </a:solidFill>
            </a:endParaRPr>
          </a:p>
          <a:p>
            <a:r>
              <a:rPr lang="it-IT" sz="3600" b="1" dirty="0" smtClean="0">
                <a:solidFill>
                  <a:srgbClr val="0070C0"/>
                </a:solidFill>
              </a:rPr>
              <a:t>                     </a:t>
            </a:r>
            <a:r>
              <a:rPr lang="it-IT" sz="3200" b="1" dirty="0" smtClean="0">
                <a:solidFill>
                  <a:schemeClr val="tx1"/>
                </a:solidFill>
              </a:rPr>
              <a:t>Sportello Informazioni</a:t>
            </a:r>
            <a:endParaRPr lang="it-IT" sz="3200" dirty="0">
              <a:solidFill>
                <a:schemeClr val="tx1"/>
              </a:solidFill>
            </a:endParaRPr>
          </a:p>
          <a:p>
            <a:r>
              <a:rPr lang="it-IT" sz="2800" dirty="0">
                <a:solidFill>
                  <a:schemeClr val="tx1"/>
                </a:solidFill>
              </a:rPr>
              <a:t>Incontri individuali con docenti del team Orientamento  per un </a:t>
            </a:r>
            <a:r>
              <a:rPr lang="it-IT" sz="2800" dirty="0" smtClean="0">
                <a:solidFill>
                  <a:schemeClr val="tx1"/>
                </a:solidFill>
              </a:rPr>
              <a:t>percorso personalizzato. </a:t>
            </a:r>
            <a:endParaRPr lang="it-IT" sz="2800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</a:rPr>
              <a:t> 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712" y="2712720"/>
            <a:ext cx="3694176" cy="273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81986"/>
      </p:ext>
    </p:extLst>
  </p:cSld>
  <p:clrMapOvr>
    <a:masterClrMapping/>
  </p:clrMapOvr>
  <p:transition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99160" y="1962912"/>
            <a:ext cx="10515600" cy="468172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 smtClean="0"/>
              <a:t>                                  Sabato </a:t>
            </a:r>
            <a:r>
              <a:rPr lang="it-IT" b="1" dirty="0"/>
              <a:t>28 novembre 2020</a:t>
            </a:r>
            <a:endParaRPr lang="it-IT" dirty="0"/>
          </a:p>
          <a:p>
            <a:pPr marL="0" indent="0">
              <a:buNone/>
            </a:pPr>
            <a:r>
              <a:rPr lang="it-IT" b="1" dirty="0" smtClean="0"/>
              <a:t>                                  Venerdì </a:t>
            </a:r>
            <a:r>
              <a:rPr lang="it-IT" b="1" dirty="0"/>
              <a:t>11  dicembre 2020</a:t>
            </a:r>
            <a:endParaRPr lang="it-IT" dirty="0"/>
          </a:p>
          <a:p>
            <a:pPr marL="0" indent="0">
              <a:buNone/>
            </a:pPr>
            <a:r>
              <a:rPr lang="it-IT" b="1" dirty="0"/>
              <a:t> </a:t>
            </a:r>
            <a:r>
              <a:rPr lang="it-IT" b="1" dirty="0" smtClean="0"/>
              <a:t>                                   Sabato </a:t>
            </a:r>
            <a:r>
              <a:rPr lang="it-IT" b="1" dirty="0"/>
              <a:t>16 gennaio </a:t>
            </a:r>
            <a:r>
              <a:rPr lang="it-IT" b="1" dirty="0" smtClean="0"/>
              <a:t>2021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92" y="134112"/>
            <a:ext cx="7863840" cy="15827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552" y="3377184"/>
            <a:ext cx="6742176" cy="305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886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38200" y="743711"/>
            <a:ext cx="10515600" cy="108191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it-IT" b="1" dirty="0"/>
              <a:t> </a:t>
            </a:r>
            <a:r>
              <a:rPr lang="it-IT" b="1" dirty="0" smtClean="0"/>
              <a:t>            </a:t>
            </a:r>
            <a:br>
              <a:rPr lang="it-IT" b="1" dirty="0" smtClean="0"/>
            </a:br>
            <a:r>
              <a:rPr lang="it-IT" b="1" dirty="0"/>
              <a:t> </a:t>
            </a:r>
            <a:r>
              <a:rPr lang="it-IT" b="1" dirty="0" smtClean="0"/>
              <a:t>         </a:t>
            </a:r>
            <a:r>
              <a:rPr lang="it-IT" b="1" dirty="0" smtClean="0">
                <a:solidFill>
                  <a:srgbClr val="0070C0"/>
                </a:solidFill>
              </a:rPr>
              <a:t>Room  Alfa</a:t>
            </a:r>
            <a:r>
              <a:rPr lang="el-GR" b="1" dirty="0" smtClean="0">
                <a:solidFill>
                  <a:srgbClr val="0070C0"/>
                </a:solidFill>
              </a:rPr>
              <a:t>  α</a:t>
            </a:r>
            <a:r>
              <a:rPr lang="it-IT" b="1" dirty="0" smtClean="0">
                <a:solidFill>
                  <a:srgbClr val="0070C0"/>
                </a:solidFill>
              </a:rPr>
              <a:t>: ore </a:t>
            </a:r>
            <a:r>
              <a:rPr lang="it-IT" b="1" dirty="0">
                <a:solidFill>
                  <a:srgbClr val="0070C0"/>
                </a:solidFill>
              </a:rPr>
              <a:t>16:00 - 16:30</a:t>
            </a:r>
            <a:br>
              <a:rPr lang="it-IT" b="1" dirty="0">
                <a:solidFill>
                  <a:srgbClr val="0070C0"/>
                </a:solidFill>
              </a:rPr>
            </a:br>
            <a:r>
              <a:rPr lang="it-IT" b="1" dirty="0">
                <a:solidFill>
                  <a:srgbClr val="0070C0"/>
                </a:solidFill>
              </a:rPr>
              <a:t> </a:t>
            </a:r>
          </a:p>
        </p:txBody>
      </p:sp>
      <p:sp>
        <p:nvSpPr>
          <p:cNvPr id="5" name="Titolo 1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7500"/>
          </a:bodyPr>
          <a:lstStyle/>
          <a:p>
            <a:pPr marL="0" indent="0">
              <a:buNone/>
            </a:pPr>
            <a:r>
              <a:rPr lang="it-IT" b="1" dirty="0" smtClean="0"/>
              <a:t>    </a:t>
            </a:r>
            <a:r>
              <a:rPr lang="it-IT" sz="3700" b="1" dirty="0" smtClean="0"/>
              <a:t>Presentazione del </a:t>
            </a:r>
            <a:r>
              <a:rPr lang="it-IT" sz="3700" b="1" dirty="0"/>
              <a:t>liceo e </a:t>
            </a:r>
            <a:r>
              <a:rPr lang="it-IT" sz="3700" b="1" dirty="0" smtClean="0"/>
              <a:t>della </a:t>
            </a:r>
            <a:r>
              <a:rPr lang="it-IT" sz="3700" b="1" dirty="0"/>
              <a:t>sua offerta formativa</a:t>
            </a:r>
            <a:r>
              <a:rPr lang="it-IT" sz="3700" dirty="0"/>
              <a:t/>
            </a:r>
            <a:br>
              <a:rPr lang="it-IT" sz="3700" dirty="0"/>
            </a:br>
            <a:r>
              <a:rPr lang="it-IT" sz="3700" b="1" dirty="0"/>
              <a:t>    </a:t>
            </a:r>
            <a:r>
              <a:rPr lang="it-IT" dirty="0"/>
              <a:t/>
            </a:r>
            <a:br>
              <a:rPr lang="it-IT" dirty="0"/>
            </a:br>
            <a:r>
              <a:rPr lang="it-IT" b="1" dirty="0"/>
              <a:t> 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> </a:t>
            </a:r>
            <a:br>
              <a:rPr lang="it-IT" dirty="0"/>
            </a:b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904" y="2621280"/>
            <a:ext cx="7193280" cy="355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06268"/>
      </p:ext>
    </p:extLst>
  </p:cSld>
  <p:clrMapOvr>
    <a:masterClrMapping/>
  </p:clrMapOvr>
  <p:transition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it-IT" b="1" dirty="0" smtClean="0"/>
              <a:t/>
            </a:r>
            <a:br>
              <a:rPr lang="it-IT" b="1" dirty="0" smtClean="0"/>
            </a:br>
            <a:r>
              <a:rPr lang="it-IT" b="1" dirty="0" smtClean="0"/>
              <a:t/>
            </a:r>
            <a:br>
              <a:rPr lang="it-IT" b="1" dirty="0" smtClean="0"/>
            </a:br>
            <a:r>
              <a:rPr lang="it-IT" b="1" dirty="0" smtClean="0"/>
              <a:t>                             </a:t>
            </a:r>
            <a:r>
              <a:rPr lang="it-IT" b="1" dirty="0" smtClean="0">
                <a:solidFill>
                  <a:srgbClr val="0066FF"/>
                </a:solidFill>
              </a:rPr>
              <a:t> Room  Beta </a:t>
            </a:r>
            <a:r>
              <a:rPr lang="el-GR" b="1" dirty="0" smtClean="0">
                <a:solidFill>
                  <a:srgbClr val="0066FF"/>
                </a:solidFill>
              </a:rPr>
              <a:t>β</a:t>
            </a:r>
            <a:r>
              <a:rPr lang="it-IT" b="1" dirty="0" smtClean="0">
                <a:solidFill>
                  <a:srgbClr val="0066FF"/>
                </a:solidFill>
              </a:rPr>
              <a:t/>
            </a:r>
            <a:br>
              <a:rPr lang="it-IT" b="1" dirty="0" smtClean="0">
                <a:solidFill>
                  <a:srgbClr val="0066FF"/>
                </a:solidFill>
              </a:rPr>
            </a:br>
            <a:r>
              <a:rPr lang="it-IT" b="1" dirty="0" smtClean="0">
                <a:solidFill>
                  <a:srgbClr val="0066FF"/>
                </a:solidFill>
              </a:rPr>
              <a:t>      ore: 17:00 - 17:20;</a:t>
            </a:r>
            <a:r>
              <a:rPr lang="it-IT" dirty="0" smtClean="0">
                <a:solidFill>
                  <a:srgbClr val="0066FF"/>
                </a:solidFill>
              </a:rPr>
              <a:t>  </a:t>
            </a:r>
            <a:r>
              <a:rPr lang="it-IT" b="1" dirty="0" smtClean="0">
                <a:solidFill>
                  <a:srgbClr val="0066FF"/>
                </a:solidFill>
              </a:rPr>
              <a:t>ore 17:20 - 17:40</a:t>
            </a:r>
            <a:r>
              <a:rPr lang="it-IT" dirty="0" smtClean="0">
                <a:solidFill>
                  <a:srgbClr val="0066FF"/>
                </a:solidFill>
              </a:rPr>
              <a:t/>
            </a:r>
            <a:br>
              <a:rPr lang="it-IT" dirty="0" smtClean="0">
                <a:solidFill>
                  <a:srgbClr val="0066FF"/>
                </a:solidFill>
              </a:rPr>
            </a:br>
            <a:r>
              <a:rPr lang="it-IT" b="1" dirty="0" smtClean="0">
                <a:solidFill>
                  <a:srgbClr val="0066FF"/>
                </a:solidFill>
              </a:rPr>
              <a:t> 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14272" y="2401824"/>
            <a:ext cx="9339072" cy="410870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it-IT" b="1" dirty="0" smtClean="0"/>
              <a:t>                            </a:t>
            </a:r>
            <a:r>
              <a:rPr lang="it-IT" sz="4000" b="1" dirty="0" smtClean="0">
                <a:solidFill>
                  <a:srgbClr val="FF0000"/>
                </a:solidFill>
              </a:rPr>
              <a:t>Tour </a:t>
            </a:r>
            <a:r>
              <a:rPr lang="it-IT" sz="4000" b="1" dirty="0">
                <a:solidFill>
                  <a:srgbClr val="FF0000"/>
                </a:solidFill>
              </a:rPr>
              <a:t>virtuale della </a:t>
            </a:r>
            <a:r>
              <a:rPr lang="it-IT" sz="4000" b="1" dirty="0" smtClean="0">
                <a:solidFill>
                  <a:srgbClr val="FF0000"/>
                </a:solidFill>
              </a:rPr>
              <a:t>scuola</a:t>
            </a:r>
            <a:endParaRPr lang="it-IT" sz="4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4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4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4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4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267456"/>
            <a:ext cx="3090672" cy="293827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3499103"/>
            <a:ext cx="3352800" cy="24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00328"/>
      </p:ext>
    </p:extLst>
  </p:cSld>
  <p:clrMapOvr>
    <a:masterClrMapping/>
  </p:clrMapOvr>
  <p:transition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it-IT" b="1" dirty="0"/>
              <a:t> </a:t>
            </a:r>
            <a:r>
              <a:rPr lang="it-IT" b="1" dirty="0" smtClean="0"/>
              <a:t>     </a:t>
            </a:r>
            <a:r>
              <a:rPr lang="it-IT" sz="4000" b="1" dirty="0" smtClean="0">
                <a:solidFill>
                  <a:srgbClr val="0066FF"/>
                </a:solidFill>
              </a:rPr>
              <a:t>Room  Gamma</a:t>
            </a:r>
            <a:r>
              <a:rPr lang="el-GR" sz="4000" b="1" dirty="0" smtClean="0">
                <a:solidFill>
                  <a:srgbClr val="0066FF"/>
                </a:solidFill>
              </a:rPr>
              <a:t> γ</a:t>
            </a:r>
            <a:r>
              <a:rPr lang="it-IT" sz="4000" b="1" dirty="0" smtClean="0">
                <a:solidFill>
                  <a:srgbClr val="0066FF"/>
                </a:solidFill>
              </a:rPr>
              <a:t>  ore </a:t>
            </a:r>
            <a:r>
              <a:rPr lang="it-IT" sz="4000" b="1" dirty="0">
                <a:solidFill>
                  <a:srgbClr val="0066FF"/>
                </a:solidFill>
              </a:rPr>
              <a:t>18:00-19:00</a:t>
            </a:r>
            <a:endParaRPr lang="it-IT" sz="4000" dirty="0">
              <a:solidFill>
                <a:srgbClr val="0066FF"/>
              </a:solidFill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9955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                                                 </a:t>
            </a:r>
            <a:r>
              <a:rPr lang="it-IT" sz="4400" dirty="0" smtClean="0">
                <a:solidFill>
                  <a:srgbClr val="0066FF"/>
                </a:solidFill>
              </a:rPr>
              <a:t>Info </a:t>
            </a:r>
            <a:r>
              <a:rPr lang="it-IT" sz="4400" dirty="0" err="1" smtClean="0">
                <a:solidFill>
                  <a:srgbClr val="0066FF"/>
                </a:solidFill>
              </a:rPr>
              <a:t>point</a:t>
            </a:r>
            <a:endParaRPr lang="it-IT" sz="4400" dirty="0">
              <a:solidFill>
                <a:srgbClr val="0066FF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727" y="2547303"/>
            <a:ext cx="5608321" cy="345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47251"/>
      </p:ext>
    </p:extLst>
  </p:cSld>
  <p:clrMapOvr>
    <a:masterClrMapping/>
  </p:clrMapOvr>
  <p:transition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it-IT" b="1" dirty="0" smtClean="0">
                <a:solidFill>
                  <a:srgbClr val="0066FF"/>
                </a:solidFill>
              </a:rPr>
              <a:t>                     Officine </a:t>
            </a:r>
            <a:r>
              <a:rPr lang="it-IT" b="1" dirty="0">
                <a:solidFill>
                  <a:srgbClr val="0066FF"/>
                </a:solidFill>
              </a:rPr>
              <a:t>del sapere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873" y="1825625"/>
            <a:ext cx="7900416" cy="4351338"/>
          </a:xfrm>
        </p:spPr>
      </p:pic>
    </p:spTree>
    <p:extLst>
      <p:ext uri="{BB962C8B-B14F-4D97-AF65-F5344CB8AC3E}">
        <p14:creationId xmlns:p14="http://schemas.microsoft.com/office/powerpoint/2010/main" val="2404754868"/>
      </p:ext>
    </p:extLst>
  </p:cSld>
  <p:clrMapOvr>
    <a:masterClrMapping/>
  </p:clrMapOvr>
  <p:transition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257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it-IT" b="1" dirty="0" smtClean="0"/>
              <a:t>                         </a:t>
            </a:r>
            <a:r>
              <a:rPr lang="it-IT" sz="4900" b="1" dirty="0" smtClean="0"/>
              <a:t> </a:t>
            </a:r>
            <a:br>
              <a:rPr lang="it-IT" sz="4900" b="1" dirty="0" smtClean="0"/>
            </a:br>
            <a:r>
              <a:rPr lang="it-IT" sz="4900" b="1" dirty="0"/>
              <a:t> </a:t>
            </a:r>
            <a:r>
              <a:rPr lang="it-IT" sz="4900" b="1" dirty="0" smtClean="0"/>
              <a:t>                    </a:t>
            </a:r>
            <a:r>
              <a:rPr lang="it-IT" sz="4900" b="1" dirty="0" smtClean="0">
                <a:solidFill>
                  <a:srgbClr val="0066FF"/>
                </a:solidFill>
              </a:rPr>
              <a:t>Il  </a:t>
            </a:r>
            <a:r>
              <a:rPr lang="it-IT" sz="4900" b="1" dirty="0">
                <a:solidFill>
                  <a:srgbClr val="0066FF"/>
                </a:solidFill>
              </a:rPr>
              <a:t>Greco e il Latino</a:t>
            </a:r>
            <a:br>
              <a:rPr lang="it-IT" sz="4900" b="1" dirty="0">
                <a:solidFill>
                  <a:srgbClr val="0066FF"/>
                </a:solidFill>
              </a:rPr>
            </a:br>
            <a:endParaRPr lang="it-IT" sz="4900" b="1" dirty="0">
              <a:solidFill>
                <a:srgbClr val="0066FF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23544" y="1572768"/>
            <a:ext cx="10515600" cy="4604195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it-IT" sz="3600" dirty="0">
              <a:solidFill>
                <a:srgbClr val="0066FF"/>
              </a:solidFill>
            </a:endParaRPr>
          </a:p>
          <a:p>
            <a:endParaRPr lang="it-IT" dirty="0" smtClean="0"/>
          </a:p>
          <a:p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52" y="1816608"/>
            <a:ext cx="6559296" cy="413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62877"/>
      </p:ext>
    </p:extLst>
  </p:cSld>
  <p:clrMapOvr>
    <a:masterClrMapping/>
  </p:clrMapOvr>
  <p:transition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53569"/>
            <a:ext cx="10515600" cy="585216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marL="0" indent="0"/>
            <a:r>
              <a:rPr lang="it-IT" b="1" dirty="0" smtClean="0">
                <a:solidFill>
                  <a:srgbClr val="0066FF"/>
                </a:solidFill>
              </a:rPr>
              <a:t>              </a:t>
            </a:r>
            <a:br>
              <a:rPr lang="it-IT" b="1" dirty="0" smtClean="0">
                <a:solidFill>
                  <a:srgbClr val="0066FF"/>
                </a:solidFill>
              </a:rPr>
            </a:br>
            <a:r>
              <a:rPr lang="it-IT" b="1" dirty="0">
                <a:solidFill>
                  <a:srgbClr val="0066FF"/>
                </a:solidFill>
              </a:rPr>
              <a:t> </a:t>
            </a:r>
            <a:r>
              <a:rPr lang="it-IT" b="1" dirty="0" smtClean="0">
                <a:solidFill>
                  <a:srgbClr val="0066FF"/>
                </a:solidFill>
              </a:rPr>
              <a:t>                Le </a:t>
            </a:r>
            <a:r>
              <a:rPr lang="it-IT" b="1" dirty="0">
                <a:solidFill>
                  <a:srgbClr val="0066FF"/>
                </a:solidFill>
              </a:rPr>
              <a:t>Scienze   e la  Matematica    </a:t>
            </a:r>
            <a:r>
              <a:rPr lang="it-IT" dirty="0">
                <a:solidFill>
                  <a:srgbClr val="0066FF"/>
                </a:solidFill>
              </a:rPr>
              <a:t/>
            </a:r>
            <a:br>
              <a:rPr lang="it-IT" dirty="0">
                <a:solidFill>
                  <a:srgbClr val="0066FF"/>
                </a:solidFill>
              </a:rPr>
            </a:br>
            <a:r>
              <a:rPr lang="it-IT" b="1" dirty="0">
                <a:solidFill>
                  <a:srgbClr val="0066FF"/>
                </a:solidFill>
              </a:rPr>
              <a:t>   </a:t>
            </a:r>
            <a:endParaRPr lang="it-IT" dirty="0">
              <a:solidFill>
                <a:srgbClr val="0066FF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9704" y="1362329"/>
            <a:ext cx="10515600" cy="4351338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it-IT" b="1" dirty="0"/>
              <a:t> </a:t>
            </a:r>
            <a:r>
              <a:rPr lang="it-IT" b="1" dirty="0" smtClean="0"/>
              <a:t>                        </a:t>
            </a: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1904" y="1657381"/>
            <a:ext cx="6108192" cy="37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23000"/>
      </p:ext>
    </p:extLst>
  </p:cSld>
  <p:clrMapOvr>
    <a:masterClrMapping/>
  </p:clrMapOvr>
  <p:transition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it-IT" b="1" dirty="0" smtClean="0">
                <a:solidFill>
                  <a:srgbClr val="0066FF"/>
                </a:solidFill>
              </a:rPr>
              <a:t>                    </a:t>
            </a:r>
            <a:r>
              <a:rPr lang="it-IT" b="1" dirty="0"/>
              <a:t> </a:t>
            </a:r>
            <a:r>
              <a:rPr lang="it-IT" b="1" dirty="0" smtClean="0"/>
              <a:t>    Il </a:t>
            </a:r>
            <a:r>
              <a:rPr lang="it-IT" b="1" dirty="0"/>
              <a:t>Teatro classico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50008"/>
            <a:ext cx="10515600" cy="4782439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208" y="2036064"/>
            <a:ext cx="5327904" cy="418112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025" y="2036064"/>
            <a:ext cx="3218895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50175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it-IT" b="1" kern="10" dirty="0" smtClean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br>
              <a:rPr lang="it-IT" b="1" kern="10" dirty="0" smtClean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b="1" kern="10" dirty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kern="10" dirty="0" smtClean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Breve storia del nostro Liceo</a:t>
            </a:r>
            <a:br>
              <a:rPr lang="it-IT" b="1" kern="10" dirty="0" smtClean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792224"/>
            <a:ext cx="10515600" cy="492817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it-IT" sz="3200" dirty="0" smtClean="0">
              <a:cs typeface="Times New Roman" pitchFamily="16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it-IT" sz="3200" dirty="0" smtClean="0">
                <a:cs typeface="Times New Roman" pitchFamily="16" charset="0"/>
              </a:rPr>
              <a:t>1549  nasce  come</a:t>
            </a:r>
            <a:r>
              <a:rPr lang="it-IT" sz="3200" b="1" dirty="0" smtClean="0">
                <a:cs typeface="Times New Roman" pitchFamily="16" charset="0"/>
              </a:rPr>
              <a:t> Collegio di studi dei Padri Gesuiti</a:t>
            </a:r>
            <a:r>
              <a:rPr lang="it-IT" sz="3200" dirty="0" smtClean="0">
                <a:cs typeface="Times New Roman" pitchFamily="16" charset="0"/>
              </a:rPr>
              <a:t> presso </a:t>
            </a:r>
            <a:r>
              <a:rPr lang="it-IT" sz="3200" dirty="0" smtClean="0"/>
              <a:t>la chiesa di San Francesco d’Assisi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3200" dirty="0" smtClean="0"/>
              <a:t>1558 il liceo fu trasferito nell’odierno Corso V. Emanuele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3200" dirty="0" smtClean="0"/>
              <a:t> 1861  destinato all’istruzione dei giovani di Palermo e dell’isola fu inaugurato come </a:t>
            </a:r>
            <a:r>
              <a:rPr lang="it-IT" sz="3200" b="1" i="1" dirty="0" smtClean="0"/>
              <a:t>Liceo Nazionale di Palermo</a:t>
            </a:r>
            <a:endParaRPr lang="it-IT" sz="3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it-IT" sz="3200" dirty="0" smtClean="0"/>
              <a:t>1865 assunse il nome attuale di  </a:t>
            </a:r>
            <a:r>
              <a:rPr lang="it-IT" sz="3200" b="1" i="1" dirty="0" smtClean="0"/>
              <a:t>Liceo  Vittorio Emanuele II</a:t>
            </a:r>
          </a:p>
          <a:p>
            <a:pPr marL="0" indent="0">
              <a:buNone/>
            </a:pPr>
            <a:endParaRPr lang="it-IT" sz="3200" b="1" dirty="0" smtClean="0"/>
          </a:p>
          <a:p>
            <a:pPr marL="0" indent="0">
              <a:buNone/>
            </a:pPr>
            <a:endParaRPr lang="it-IT" sz="3200" b="1" i="1" dirty="0" smtClean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7663" y="437063"/>
            <a:ext cx="1060141" cy="1181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Utente\Desktop\vittorio emnaule I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440" y="490476"/>
            <a:ext cx="1496878" cy="107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13044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21921"/>
            <a:ext cx="10515600" cy="156876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it-IT" dirty="0" smtClean="0"/>
              <a:t>                               </a:t>
            </a:r>
            <a:r>
              <a:rPr lang="it-IT" b="1" i="1" dirty="0" err="1" smtClean="0">
                <a:solidFill>
                  <a:srgbClr val="0066FF"/>
                </a:solidFill>
              </a:rPr>
              <a:t>Incontroimparo</a:t>
            </a:r>
            <a:r>
              <a:rPr lang="it-IT" dirty="0">
                <a:solidFill>
                  <a:srgbClr val="0066FF"/>
                </a:solidFill>
              </a:rPr>
              <a:t/>
            </a:r>
            <a:br>
              <a:rPr lang="it-IT" dirty="0">
                <a:solidFill>
                  <a:srgbClr val="0066FF"/>
                </a:solidFill>
              </a:rPr>
            </a:br>
            <a:r>
              <a:rPr lang="it-IT" b="1" dirty="0">
                <a:solidFill>
                  <a:srgbClr val="0066FF"/>
                </a:solidFill>
              </a:rPr>
              <a:t> </a:t>
            </a:r>
            <a:r>
              <a:rPr lang="it-IT" b="1" dirty="0" smtClean="0">
                <a:solidFill>
                  <a:srgbClr val="0066FF"/>
                </a:solidFill>
              </a:rPr>
              <a:t>                           </a:t>
            </a:r>
            <a:r>
              <a:rPr lang="it-IT" b="1" dirty="0">
                <a:solidFill>
                  <a:srgbClr val="0066FF"/>
                </a:solidFill>
              </a:rPr>
              <a:t>Laboratori di studio </a:t>
            </a:r>
            <a:r>
              <a:rPr lang="it-IT" dirty="0">
                <a:solidFill>
                  <a:srgbClr val="0066FF"/>
                </a:solidFill>
              </a:rPr>
              <a:t/>
            </a:r>
            <a:br>
              <a:rPr lang="it-IT" dirty="0">
                <a:solidFill>
                  <a:srgbClr val="0066FF"/>
                </a:solidFill>
              </a:rPr>
            </a:br>
            <a:endParaRPr lang="it-IT" dirty="0">
              <a:solidFill>
                <a:srgbClr val="0066FF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1825625"/>
            <a:ext cx="7595616" cy="404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14894"/>
      </p:ext>
    </p:extLst>
  </p:cSld>
  <p:clrMapOvr>
    <a:masterClrMapping/>
  </p:clrMapOvr>
  <p:transition>
    <p:rand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21198" y="207264"/>
            <a:ext cx="11397344" cy="15827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/>
              <a:t> </a:t>
            </a:r>
            <a:endParaRPr lang="it-IT" b="1" dirty="0" smtClean="0"/>
          </a:p>
          <a:p>
            <a:endParaRPr lang="it-IT" sz="2800" b="1" dirty="0">
              <a:solidFill>
                <a:schemeClr val="tx1"/>
              </a:solidFill>
            </a:endParaRPr>
          </a:p>
          <a:p>
            <a:r>
              <a:rPr lang="it-IT" sz="2800" b="1" dirty="0" smtClean="0">
                <a:solidFill>
                  <a:schemeClr val="tx1"/>
                </a:solidFill>
              </a:rPr>
              <a:t>             </a:t>
            </a:r>
            <a:r>
              <a:rPr lang="it-IT" sz="4400" b="1" dirty="0" smtClean="0">
                <a:solidFill>
                  <a:schemeClr val="tx1"/>
                </a:solidFill>
              </a:rPr>
              <a:t>Corsi</a:t>
            </a:r>
            <a:r>
              <a:rPr lang="it-IT" sz="4400" b="1" i="1" dirty="0" smtClean="0">
                <a:solidFill>
                  <a:schemeClr val="tx1"/>
                </a:solidFill>
              </a:rPr>
              <a:t>  </a:t>
            </a:r>
            <a:r>
              <a:rPr lang="it-IT" sz="4400" b="1" i="1" dirty="0">
                <a:solidFill>
                  <a:schemeClr val="tx1"/>
                </a:solidFill>
              </a:rPr>
              <a:t>di avviamento </a:t>
            </a:r>
            <a:r>
              <a:rPr lang="it-IT" sz="4400" b="1" i="1" dirty="0" smtClean="0">
                <a:solidFill>
                  <a:schemeClr val="tx1"/>
                </a:solidFill>
              </a:rPr>
              <a:t> </a:t>
            </a:r>
            <a:r>
              <a:rPr lang="it-IT" sz="4400" b="1" i="1" dirty="0">
                <a:solidFill>
                  <a:schemeClr val="tx1"/>
                </a:solidFill>
              </a:rPr>
              <a:t>al  </a:t>
            </a:r>
            <a:r>
              <a:rPr lang="it-IT" sz="4400" b="1" i="1" dirty="0" smtClean="0">
                <a:solidFill>
                  <a:schemeClr val="tx1"/>
                </a:solidFill>
              </a:rPr>
              <a:t>mondo </a:t>
            </a:r>
            <a:r>
              <a:rPr lang="it-IT" sz="4400" b="1" i="1" dirty="0">
                <a:solidFill>
                  <a:schemeClr val="tx1"/>
                </a:solidFill>
              </a:rPr>
              <a:t>classico</a:t>
            </a:r>
            <a:endParaRPr lang="it-IT" sz="4400" dirty="0">
              <a:solidFill>
                <a:schemeClr val="tx1"/>
              </a:solidFill>
            </a:endParaRPr>
          </a:p>
          <a:p>
            <a:endParaRPr lang="it-IT" sz="2800" dirty="0">
              <a:solidFill>
                <a:schemeClr val="tx1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79693" y="2267713"/>
            <a:ext cx="11397343" cy="19994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b="1" dirty="0" smtClean="0">
                <a:solidFill>
                  <a:schemeClr val="tx1"/>
                </a:solidFill>
              </a:rPr>
              <a:t>        </a:t>
            </a:r>
            <a:endParaRPr lang="it-IT" sz="2400" dirty="0">
              <a:solidFill>
                <a:schemeClr val="tx1"/>
              </a:solidFill>
            </a:endParaRPr>
          </a:p>
          <a:p>
            <a:r>
              <a:rPr lang="it-IT" sz="4000" b="1" dirty="0" smtClean="0">
                <a:solidFill>
                  <a:schemeClr val="tx1"/>
                </a:solidFill>
              </a:rPr>
              <a:t>           Avviamento </a:t>
            </a:r>
            <a:r>
              <a:rPr lang="it-IT" sz="4000" b="1" dirty="0">
                <a:solidFill>
                  <a:schemeClr val="tx1"/>
                </a:solidFill>
              </a:rPr>
              <a:t>alle Lingue </a:t>
            </a:r>
            <a:r>
              <a:rPr lang="it-IT" sz="4000" dirty="0">
                <a:solidFill>
                  <a:schemeClr val="tx1"/>
                </a:solidFill>
              </a:rPr>
              <a:t> </a:t>
            </a:r>
            <a:r>
              <a:rPr lang="it-IT" sz="4000" dirty="0" smtClean="0">
                <a:solidFill>
                  <a:schemeClr val="tx1"/>
                </a:solidFill>
              </a:rPr>
              <a:t> </a:t>
            </a:r>
            <a:r>
              <a:rPr lang="it-IT" sz="4000" b="1" dirty="0" smtClean="0">
                <a:solidFill>
                  <a:schemeClr val="tx1"/>
                </a:solidFill>
              </a:rPr>
              <a:t>Latina </a:t>
            </a:r>
            <a:r>
              <a:rPr lang="it-IT" sz="4000" b="1" dirty="0">
                <a:solidFill>
                  <a:schemeClr val="tx1"/>
                </a:solidFill>
              </a:rPr>
              <a:t>e Greca</a:t>
            </a:r>
            <a:endParaRPr lang="it-IT" sz="4000" dirty="0">
              <a:solidFill>
                <a:schemeClr val="tx1"/>
              </a:solidFill>
            </a:endParaRPr>
          </a:p>
          <a:p>
            <a:r>
              <a:rPr lang="it-IT" sz="4000" b="1" dirty="0">
                <a:solidFill>
                  <a:schemeClr val="tx1"/>
                </a:solidFill>
              </a:rPr>
              <a:t>       </a:t>
            </a:r>
            <a:endParaRPr lang="it-IT" sz="4000" dirty="0">
              <a:solidFill>
                <a:schemeClr val="tx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715" y="4458788"/>
            <a:ext cx="3510643" cy="2204356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20580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800100" y="249125"/>
            <a:ext cx="10793186" cy="22258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4000" b="1" dirty="0" smtClean="0">
                <a:solidFill>
                  <a:schemeClr val="tx1"/>
                </a:solidFill>
              </a:rPr>
              <a:t>                             Arte </a:t>
            </a:r>
            <a:r>
              <a:rPr lang="it-IT" sz="4000" b="1" dirty="0">
                <a:solidFill>
                  <a:schemeClr val="tx1"/>
                </a:solidFill>
              </a:rPr>
              <a:t>e Archeologia</a:t>
            </a:r>
            <a:endParaRPr lang="it-IT" sz="4000" dirty="0">
              <a:solidFill>
                <a:schemeClr val="tx1"/>
              </a:solidFill>
            </a:endParaRPr>
          </a:p>
          <a:p>
            <a:r>
              <a:rPr lang="it-IT" b="1" dirty="0">
                <a:solidFill>
                  <a:schemeClr val="tx1"/>
                </a:solidFill>
              </a:rPr>
              <a:t>             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84" y="659041"/>
            <a:ext cx="1886122" cy="1406018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647699" y="3647867"/>
            <a:ext cx="10892028" cy="22696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4000" b="1" dirty="0" smtClean="0">
                <a:solidFill>
                  <a:schemeClr val="tx1"/>
                </a:solidFill>
              </a:rPr>
              <a:t>                                    INGLESE </a:t>
            </a:r>
            <a:endParaRPr lang="it-IT" sz="4000" dirty="0">
              <a:solidFill>
                <a:schemeClr val="tx1"/>
              </a:solidFill>
            </a:endParaRPr>
          </a:p>
          <a:p>
            <a:r>
              <a:rPr lang="it-IT" sz="4000" b="1" dirty="0" smtClean="0">
                <a:solidFill>
                  <a:schemeClr val="tx1"/>
                </a:solidFill>
              </a:rPr>
              <a:t>                     la </a:t>
            </a:r>
            <a:r>
              <a:rPr lang="it-IT" sz="4000" b="1" dirty="0">
                <a:solidFill>
                  <a:schemeClr val="tx1"/>
                </a:solidFill>
              </a:rPr>
              <a:t>lingua di Harry Potter</a:t>
            </a:r>
            <a:endParaRPr lang="it-IT" sz="4000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544" y="659041"/>
            <a:ext cx="2474976" cy="1556376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27" name="Picture 3" descr="har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81" y="3950208"/>
            <a:ext cx="2816352" cy="1877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7804759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98878" y="1244621"/>
            <a:ext cx="10107385" cy="46474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it-IT" sz="2800" b="1" kern="1400" dirty="0" smtClean="0">
              <a:solidFill>
                <a:srgbClr val="2413D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it-IT" sz="2800" b="1" kern="1400" dirty="0" smtClean="0">
                <a:solidFill>
                  <a:srgbClr val="2413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 NOSTRO INDIRIZZO</a:t>
            </a:r>
            <a:endParaRPr lang="it-IT" sz="2800" b="1" kern="1400" dirty="0">
              <a:solidFill>
                <a:srgbClr val="2413D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it-IT" sz="2800" b="1" kern="1400" dirty="0" smtClean="0">
              <a:solidFill>
                <a:srgbClr val="2413D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it-IT" sz="2800" kern="1400" dirty="0" smtClean="0">
                <a:solidFill>
                  <a:srgbClr val="2413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Via </a:t>
            </a:r>
            <a:r>
              <a:rPr lang="it-IT" sz="2800" kern="1400" dirty="0">
                <a:solidFill>
                  <a:srgbClr val="2413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Simone da Bologna, 11 90134 </a:t>
            </a:r>
            <a:r>
              <a:rPr lang="it-IT" sz="2800" kern="1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800" kern="1400" dirty="0" smtClean="0">
                <a:solidFill>
                  <a:srgbClr val="2413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</a:t>
            </a:r>
            <a:r>
              <a:rPr lang="it-IT" sz="2800" kern="1400" dirty="0">
                <a:solidFill>
                  <a:srgbClr val="2413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091581942 </a:t>
            </a:r>
            <a:endParaRPr lang="it-IT" sz="2800" kern="1400" dirty="0" smtClean="0">
              <a:solidFill>
                <a:srgbClr val="2413D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it-IT" sz="2800" kern="1400" dirty="0" smtClean="0">
                <a:solidFill>
                  <a:srgbClr val="2413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Fax 0916110371</a:t>
            </a:r>
          </a:p>
          <a:p>
            <a:pPr algn="ctr"/>
            <a:r>
              <a:rPr lang="it-IT" sz="2800" kern="1400" dirty="0" smtClean="0">
                <a:solidFill>
                  <a:srgbClr val="2413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Succursale: Via del </a:t>
            </a:r>
            <a:r>
              <a:rPr lang="it-IT" sz="2800" kern="1400" dirty="0" err="1" smtClean="0">
                <a:solidFill>
                  <a:srgbClr val="2413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Giusino</a:t>
            </a:r>
            <a:r>
              <a:rPr lang="it-IT" sz="2800" kern="1400" dirty="0" smtClean="0">
                <a:solidFill>
                  <a:srgbClr val="2413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tel. 091 7836567</a:t>
            </a:r>
          </a:p>
          <a:p>
            <a:pPr algn="ctr"/>
            <a:r>
              <a:rPr lang="it-IT" sz="2800" kern="1400" dirty="0" smtClean="0">
                <a:solidFill>
                  <a:srgbClr val="2413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papc11000q@istruzione.it </a:t>
            </a:r>
            <a:endParaRPr lang="it-IT" sz="2800" kern="1400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it-IT" sz="2800" kern="1400" dirty="0" smtClean="0">
                <a:solidFill>
                  <a:srgbClr val="2413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http</a:t>
            </a:r>
            <a:r>
              <a:rPr lang="it-IT" sz="2800" kern="1400" dirty="0">
                <a:solidFill>
                  <a:srgbClr val="2413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://www.liceovittorioemanuelepa.it</a:t>
            </a:r>
            <a:r>
              <a:rPr lang="it-IT" sz="2800" kern="1400" dirty="0">
                <a:solidFill>
                  <a:srgbClr val="2413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it-IT" sz="2800" kern="1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it-IT" sz="2400" b="1" kern="1400" dirty="0">
                <a:solidFill>
                  <a:srgbClr val="2413DD"/>
                </a:solidFill>
                <a:latin typeface="Times New Roman" panose="02020603050405020304" pitchFamily="18" charset="0"/>
              </a:rPr>
              <a:t> </a:t>
            </a:r>
            <a:endParaRPr lang="it-IT" sz="2400" b="1" kern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it-IT" sz="2400" b="1" kern="1400" dirty="0">
                <a:solidFill>
                  <a:srgbClr val="2413DD"/>
                </a:solidFill>
                <a:latin typeface="Times New Roman" panose="02020603050405020304" pitchFamily="18" charset="0"/>
              </a:rPr>
              <a:t> </a:t>
            </a:r>
            <a:r>
              <a:rPr lang="it-IT" sz="2400" b="1" kern="1400" dirty="0" smtClean="0">
                <a:solidFill>
                  <a:srgbClr val="2413DD"/>
                </a:solidFill>
                <a:latin typeface="Times New Roman" panose="02020603050405020304" pitchFamily="18" charset="0"/>
              </a:rPr>
              <a:t>    </a:t>
            </a:r>
            <a:endParaRPr lang="it-IT" sz="2400" b="1" kern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it-IT" sz="2400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it-IT" sz="24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30706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1109472"/>
            <a:ext cx="9144000" cy="5437632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it-IT" sz="2800" b="1" kern="1400" dirty="0">
                <a:solidFill>
                  <a:srgbClr val="000000"/>
                </a:solidFill>
              </a:rPr>
              <a:t> </a:t>
            </a:r>
            <a:r>
              <a:rPr lang="it-IT" sz="2800" b="1" kern="1400" dirty="0" smtClean="0">
                <a:solidFill>
                  <a:srgbClr val="000000"/>
                </a:solidFill>
              </a:rPr>
              <a:t>                                  </a:t>
            </a:r>
            <a:r>
              <a:rPr lang="it-IT" sz="3800" b="1" dirty="0" smtClean="0">
                <a:solidFill>
                  <a:srgbClr val="FF0000"/>
                </a:solidFill>
              </a:rPr>
              <a:t>Per informazioni</a:t>
            </a:r>
            <a:r>
              <a:rPr lang="it-IT" sz="3500" b="1" dirty="0" smtClean="0">
                <a:solidFill>
                  <a:srgbClr val="0066FF"/>
                </a:solidFill>
              </a:rPr>
              <a:t> </a:t>
            </a:r>
            <a:r>
              <a:rPr lang="it-IT" sz="2800" b="1" dirty="0">
                <a:solidFill>
                  <a:srgbClr val="0066FF"/>
                </a:solidFill>
              </a:rPr>
              <a:t>www.liceovittorioemanuelepa.it</a:t>
            </a:r>
            <a:endParaRPr lang="it-IT" sz="2800" dirty="0">
              <a:solidFill>
                <a:srgbClr val="0066FF"/>
              </a:solidFill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it-IT" sz="2800" b="1" kern="1400" dirty="0" smtClean="0">
                <a:solidFill>
                  <a:srgbClr val="0066FF"/>
                </a:solidFill>
              </a:rPr>
              <a:t>Prof.ssa  </a:t>
            </a:r>
            <a:r>
              <a:rPr lang="it-IT" sz="2800" b="1" kern="1400" dirty="0">
                <a:solidFill>
                  <a:srgbClr val="0066FF"/>
                </a:solidFill>
              </a:rPr>
              <a:t>Marina </a:t>
            </a:r>
            <a:r>
              <a:rPr lang="it-IT" sz="2800" b="1" kern="1400" dirty="0" err="1">
                <a:solidFill>
                  <a:srgbClr val="0066FF"/>
                </a:solidFill>
              </a:rPr>
              <a:t>Buttari</a:t>
            </a:r>
            <a:r>
              <a:rPr lang="it-IT" sz="2800" b="1" kern="1400" dirty="0">
                <a:solidFill>
                  <a:srgbClr val="0066FF"/>
                </a:solidFill>
              </a:rPr>
              <a:t> </a:t>
            </a:r>
            <a:r>
              <a:rPr lang="it-IT" sz="2800" b="1" kern="1400" dirty="0" smtClean="0">
                <a:solidFill>
                  <a:srgbClr val="0066FF"/>
                </a:solidFill>
              </a:rPr>
              <a:t>,referente per </a:t>
            </a:r>
            <a:r>
              <a:rPr lang="it-IT" sz="2800" b="1" kern="1400" dirty="0" smtClean="0">
                <a:solidFill>
                  <a:srgbClr val="0066FF"/>
                </a:solidFill>
              </a:rPr>
              <a:t>l’Orientamento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it-IT" b="1" dirty="0" smtClean="0"/>
              <a:t>orientamentomarinabuttari@liceovittorioemanuelepa.it</a:t>
            </a:r>
            <a:r>
              <a:rPr lang="it-IT" sz="2800" kern="1400" dirty="0">
                <a:solidFill>
                  <a:srgbClr val="0066FF"/>
                </a:solidFill>
              </a:rPr>
              <a:t/>
            </a:r>
            <a:br>
              <a:rPr lang="it-IT" sz="2800" kern="1400" dirty="0">
                <a:solidFill>
                  <a:srgbClr val="0066FF"/>
                </a:solidFill>
              </a:rPr>
            </a:br>
            <a:r>
              <a:rPr lang="it-IT" sz="2800" b="1" kern="1400" dirty="0">
                <a:solidFill>
                  <a:srgbClr val="0066FF"/>
                </a:solidFill>
              </a:rPr>
              <a:t>tel. </a:t>
            </a:r>
            <a:r>
              <a:rPr lang="it-IT" sz="2800" b="1" kern="1400" dirty="0" smtClean="0">
                <a:solidFill>
                  <a:srgbClr val="0066FF"/>
                </a:solidFill>
              </a:rPr>
              <a:t>3395958260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it-IT" sz="2800" b="1" kern="1400" dirty="0">
                <a:solidFill>
                  <a:srgbClr val="0066FF"/>
                </a:solidFill>
              </a:rPr>
              <a:t> </a:t>
            </a:r>
            <a:r>
              <a:rPr lang="it-IT" sz="2800" b="1" kern="1400" dirty="0" smtClean="0">
                <a:solidFill>
                  <a:srgbClr val="0066FF"/>
                </a:solidFill>
              </a:rPr>
              <a:t>                 </a:t>
            </a:r>
            <a:r>
              <a:rPr lang="it-IT" sz="3500" b="1" dirty="0" smtClean="0">
                <a:solidFill>
                  <a:srgbClr val="0066FF"/>
                </a:solidFill>
              </a:rPr>
              <a:t> </a:t>
            </a:r>
            <a:r>
              <a:rPr lang="it-IT" sz="3600" b="1" dirty="0" smtClean="0">
                <a:solidFill>
                  <a:srgbClr val="0066FF"/>
                </a:solidFill>
              </a:rPr>
              <a:t> </a:t>
            </a:r>
            <a:r>
              <a:rPr lang="it-IT" sz="3600" b="1" dirty="0" smtClean="0">
                <a:solidFill>
                  <a:srgbClr val="FF0000"/>
                </a:solidFill>
              </a:rPr>
              <a:t>Seguici </a:t>
            </a:r>
            <a:r>
              <a:rPr lang="it-IT" sz="3600" b="1" dirty="0">
                <a:solidFill>
                  <a:srgbClr val="FF0000"/>
                </a:solidFill>
              </a:rPr>
              <a:t>su </a:t>
            </a:r>
            <a:r>
              <a:rPr lang="it-IT" sz="3600" b="1" dirty="0" err="1">
                <a:solidFill>
                  <a:srgbClr val="FF0000"/>
                </a:solidFill>
              </a:rPr>
              <a:t>Facebook</a:t>
            </a:r>
            <a:endParaRPr lang="it-IT" sz="3600" dirty="0">
              <a:solidFill>
                <a:srgbClr val="FF0000"/>
              </a:solidFill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it-IT" sz="3600" b="1" dirty="0">
                <a:solidFill>
                  <a:srgbClr val="0066FF"/>
                </a:solidFill>
              </a:rPr>
              <a:t>L</a:t>
            </a:r>
            <a:r>
              <a:rPr lang="it-IT" b="1" dirty="0">
                <a:solidFill>
                  <a:srgbClr val="0066FF"/>
                </a:solidFill>
              </a:rPr>
              <a:t>iceo Classico Statale Vittorio </a:t>
            </a:r>
            <a:r>
              <a:rPr lang="it-IT" b="1" dirty="0" smtClean="0">
                <a:solidFill>
                  <a:srgbClr val="0066FF"/>
                </a:solidFill>
              </a:rPr>
              <a:t>Emanuele </a:t>
            </a:r>
            <a:r>
              <a:rPr lang="it-IT" b="1" dirty="0">
                <a:solidFill>
                  <a:srgbClr val="0066FF"/>
                </a:solidFill>
              </a:rPr>
              <a:t>II Palermo- Giornale d’Istituto</a:t>
            </a:r>
            <a:endParaRPr lang="it-IT" dirty="0">
              <a:solidFill>
                <a:srgbClr val="0066FF"/>
              </a:solidFill>
            </a:endParaRPr>
          </a:p>
          <a:p>
            <a:r>
              <a:rPr lang="it-IT" dirty="0"/>
              <a:t> </a:t>
            </a:r>
          </a:p>
          <a:p>
            <a:endParaRPr lang="it-IT" sz="2800" b="1" kern="1400" dirty="0" smtClean="0">
              <a:solidFill>
                <a:srgbClr val="000000"/>
              </a:solidFill>
            </a:endParaRPr>
          </a:p>
          <a:p>
            <a:pPr algn="l"/>
            <a:endParaRPr lang="it-IT" sz="2800" b="1" kern="1400" dirty="0">
              <a:solidFill>
                <a:srgbClr val="000000"/>
              </a:solidFill>
            </a:endParaRPr>
          </a:p>
          <a:p>
            <a:pPr algn="l"/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182630318"/>
      </p:ext>
    </p:extLst>
  </p:cSld>
  <p:clrMapOvr>
    <a:masterClrMapping/>
  </p:clrMapOvr>
  <p:transition>
    <p:rand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74776" y="719328"/>
            <a:ext cx="10515600" cy="5433251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it-IT" b="1" dirty="0" smtClean="0"/>
              <a:t>                </a:t>
            </a:r>
            <a:r>
              <a:rPr lang="it-IT" sz="3200" b="1" dirty="0" smtClean="0">
                <a:solidFill>
                  <a:srgbClr val="FF0000"/>
                </a:solidFill>
              </a:rPr>
              <a:t>COME </a:t>
            </a:r>
            <a:r>
              <a:rPr lang="it-IT" sz="3200" b="1" dirty="0">
                <a:solidFill>
                  <a:srgbClr val="FF0000"/>
                </a:solidFill>
              </a:rPr>
              <a:t>PARTECIPARE </a:t>
            </a:r>
            <a:r>
              <a:rPr lang="it-IT" sz="3200" b="1" dirty="0" smtClean="0">
                <a:solidFill>
                  <a:srgbClr val="FF0000"/>
                </a:solidFill>
              </a:rPr>
              <a:t>ALLE  </a:t>
            </a:r>
            <a:r>
              <a:rPr lang="it-IT" sz="3200" b="1" dirty="0">
                <a:solidFill>
                  <a:srgbClr val="FF0000"/>
                </a:solidFill>
              </a:rPr>
              <a:t>NOSTRE ATTIVITA’</a:t>
            </a:r>
            <a:endParaRPr lang="it-IT" sz="32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r>
              <a:rPr lang="it-IT" b="1" dirty="0" smtClean="0"/>
              <a:t>  </a:t>
            </a:r>
            <a:r>
              <a:rPr lang="it-IT" b="1" dirty="0"/>
              <a:t>Link per modulo di iscrizione</a:t>
            </a:r>
            <a:endParaRPr lang="it-IT" dirty="0"/>
          </a:p>
          <a:p>
            <a:r>
              <a:rPr lang="it-IT" b="1" dirty="0"/>
              <a:t>https://forms.gle/i5ZxtabEPdotrn6Y9</a:t>
            </a:r>
            <a:endParaRPr lang="it-IT" dirty="0"/>
          </a:p>
          <a:p>
            <a:pPr marL="0" indent="0">
              <a:buNone/>
            </a:pPr>
            <a:r>
              <a:rPr lang="it-IT" smtClean="0"/>
              <a:t>Per </a:t>
            </a:r>
            <a:r>
              <a:rPr lang="it-IT" dirty="0"/>
              <a:t>partecipare alle attività si potrà accedere </a:t>
            </a:r>
            <a:r>
              <a:rPr lang="it-IT" b="1" dirty="0"/>
              <a:t>con account </a:t>
            </a:r>
            <a:r>
              <a:rPr lang="it-IT" b="1" dirty="0" err="1"/>
              <a:t>google</a:t>
            </a:r>
            <a:r>
              <a:rPr lang="it-IT" b="1" dirty="0"/>
              <a:t> da qualunque dispositivo,</a:t>
            </a:r>
            <a:r>
              <a:rPr lang="it-IT" dirty="0"/>
              <a:t> con altri account solo dal PC (non da </a:t>
            </a:r>
            <a:r>
              <a:rPr lang="it-IT" dirty="0" err="1"/>
              <a:t>tablet</a:t>
            </a:r>
            <a:r>
              <a:rPr lang="it-IT" dirty="0"/>
              <a:t> e cellulare)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9220574"/>
      </p:ext>
    </p:extLst>
  </p:cSld>
  <p:clrMapOvr>
    <a:masterClrMapping/>
  </p:clrMapOvr>
  <p:transition>
    <p:random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it-IT" dirty="0" smtClean="0"/>
              <a:t>          </a:t>
            </a:r>
            <a:r>
              <a:rPr lang="it-IT" b="1" dirty="0" smtClean="0">
                <a:solidFill>
                  <a:srgbClr val="FF0000"/>
                </a:solidFill>
              </a:rPr>
              <a:t>GRAZIE PER LA VOSTRA ATTENZIONE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221351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                             </a:t>
            </a:r>
            <a:r>
              <a:rPr lang="it-IT" sz="7200" dirty="0" smtClean="0">
                <a:solidFill>
                  <a:srgbClr val="FF0000"/>
                </a:solidFill>
              </a:rPr>
              <a:t>VI  ASPETTIAMO</a:t>
            </a:r>
            <a:endParaRPr lang="it-IT" sz="7200" dirty="0">
              <a:solidFill>
                <a:srgbClr val="FF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16" y="3016251"/>
            <a:ext cx="6364224" cy="324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28312"/>
      </p:ext>
    </p:extLst>
  </p:cSld>
  <p:clrMapOvr>
    <a:masterClrMapping/>
  </p:clrMapOvr>
  <p:transition>
    <p:rand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7101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         </a:t>
            </a:r>
          </a:p>
          <a:p>
            <a:pPr marL="0" indent="0">
              <a:buNone/>
            </a:pPr>
            <a:r>
              <a:rPr lang="it-IT"/>
              <a:t> </a:t>
            </a:r>
            <a:r>
              <a:rPr lang="it-IT" smtClean="0"/>
              <a:t>           </a:t>
            </a:r>
            <a:r>
              <a:rPr lang="it-IT" dirty="0" err="1" smtClean="0"/>
              <a:t>Power</a:t>
            </a:r>
            <a:r>
              <a:rPr lang="it-IT" dirty="0" smtClean="0"/>
              <a:t> </a:t>
            </a:r>
            <a:r>
              <a:rPr lang="it-IT" dirty="0" err="1" smtClean="0"/>
              <a:t>point</a:t>
            </a:r>
            <a:r>
              <a:rPr lang="it-IT" dirty="0" smtClean="0"/>
              <a:t> a cura della prof.ssa Marina </a:t>
            </a:r>
            <a:r>
              <a:rPr lang="it-IT" dirty="0" err="1" smtClean="0"/>
              <a:t>Buttari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76832293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              </a:t>
            </a:r>
            <a:r>
              <a:rPr lang="it-IT" b="1" dirty="0" smtClean="0">
                <a:solidFill>
                  <a:srgbClr val="FF0000"/>
                </a:solidFill>
              </a:rPr>
              <a:t>EX VITTORINI FAMOSI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367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 </a:t>
            </a:r>
            <a:r>
              <a:rPr lang="it-IT" sz="3600" dirty="0" smtClean="0"/>
              <a:t>Nel campo della scienza, della ricerca, degli studi umanistici: Domenico Scinà, Venanzio </a:t>
            </a:r>
            <a:r>
              <a:rPr lang="it-IT" sz="3600" dirty="0" err="1" smtClean="0"/>
              <a:t>Marvuglia</a:t>
            </a:r>
            <a:r>
              <a:rPr lang="it-IT" sz="3600" dirty="0" smtClean="0"/>
              <a:t>, Giuseppe Piazzi, </a:t>
            </a:r>
            <a:r>
              <a:rPr lang="it-IT" sz="3600" b="1" dirty="0" smtClean="0"/>
              <a:t>Giovanni Meli, Giuseppe </a:t>
            </a:r>
            <a:r>
              <a:rPr lang="it-IT" sz="3600" b="1" dirty="0" err="1" smtClean="0"/>
              <a:t>Pitrè</a:t>
            </a:r>
            <a:r>
              <a:rPr lang="it-IT" sz="3600" dirty="0" smtClean="0"/>
              <a:t>, Camillo Finocchiaro Aprile.</a:t>
            </a:r>
          </a:p>
          <a:p>
            <a:pPr marL="0" indent="0">
              <a:buNone/>
            </a:pPr>
            <a:r>
              <a:rPr lang="it-IT" sz="3600" dirty="0" smtClean="0"/>
              <a:t> </a:t>
            </a:r>
            <a:r>
              <a:rPr lang="it-IT" sz="3600" dirty="0"/>
              <a:t>Per quindici anni, inoltre, ha operato </a:t>
            </a:r>
            <a:r>
              <a:rPr lang="it-IT" sz="3600" dirty="0" smtClean="0"/>
              <a:t>come docente </a:t>
            </a:r>
            <a:r>
              <a:rPr lang="it-IT" sz="3600" dirty="0"/>
              <a:t>nel nostro Liceo anche </a:t>
            </a:r>
            <a:r>
              <a:rPr lang="it-IT" sz="3600" b="1" dirty="0">
                <a:solidFill>
                  <a:srgbClr val="FF0000"/>
                </a:solidFill>
              </a:rPr>
              <a:t>Padre Pino Puglisi</a:t>
            </a:r>
            <a:r>
              <a:rPr lang="it-IT" sz="3600" dirty="0"/>
              <a:t>, </a:t>
            </a:r>
            <a:r>
              <a:rPr lang="it-IT" sz="3600" dirty="0" smtClean="0"/>
              <a:t>autentica </a:t>
            </a:r>
            <a:r>
              <a:rPr lang="it-IT" sz="3600" dirty="0"/>
              <a:t>testimonianza di spirito cristiano ed impegno civile.</a:t>
            </a:r>
          </a:p>
        </p:txBody>
      </p:sp>
      <p:pic>
        <p:nvPicPr>
          <p:cNvPr id="4" name="Picture 3" descr="C:\Users\Utente\Desktop\puglis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900" y="481013"/>
            <a:ext cx="15938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84089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904" y="365125"/>
            <a:ext cx="6669024" cy="912067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it-IT" dirty="0" smtClean="0"/>
              <a:t>  </a:t>
            </a:r>
            <a:r>
              <a:rPr lang="it-IT" b="1" dirty="0" smtClean="0">
                <a:solidFill>
                  <a:srgbClr val="FF0000"/>
                </a:solidFill>
              </a:rPr>
              <a:t>I nostri percorsi formativi</a:t>
            </a:r>
            <a:endParaRPr lang="it-IT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1247650"/>
              </p:ext>
            </p:extLst>
          </p:nvPr>
        </p:nvGraphicFramePr>
        <p:xfrm>
          <a:off x="853440" y="1499613"/>
          <a:ext cx="7046976" cy="44330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46976">
                  <a:extLst>
                    <a:ext uri="{9D8B030D-6E8A-4147-A177-3AD203B41FA5}">
                      <a16:colId xmlns:a16="http://schemas.microsoft.com/office/drawing/2014/main" val="231802821"/>
                    </a:ext>
                  </a:extLst>
                </a:gridCol>
              </a:tblGrid>
              <a:tr h="828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rgbClr val="0066FF"/>
                          </a:solidFill>
                          <a:effectLst/>
                        </a:rPr>
                        <a:t> </a:t>
                      </a:r>
                      <a:r>
                        <a:rPr lang="it-IT" sz="2800" b="1" baseline="0" dirty="0" smtClean="0">
                          <a:solidFill>
                            <a:srgbClr val="0066FF"/>
                          </a:solidFill>
                          <a:effectLst/>
                        </a:rPr>
                        <a:t>               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2800" b="1" dirty="0" smtClean="0">
                          <a:solidFill>
                            <a:srgbClr val="0066FF"/>
                          </a:solidFill>
                          <a:effectLst/>
                        </a:rPr>
                        <a:t>Classico tradizionale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it-IT" sz="2800" b="1" dirty="0">
                        <a:solidFill>
                          <a:srgbClr val="0066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79979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it-IT" sz="2800" b="1" dirty="0" smtClean="0">
                          <a:solidFill>
                            <a:srgbClr val="0066FF"/>
                          </a:solidFill>
                          <a:effectLst/>
                          <a:latin typeface="+mn-lt"/>
                        </a:rPr>
                        <a:t>Classico </a:t>
                      </a:r>
                      <a:r>
                        <a:rPr lang="it-IT" sz="2800" b="1" dirty="0">
                          <a:solidFill>
                            <a:srgbClr val="0066FF"/>
                          </a:solidFill>
                          <a:effectLst/>
                          <a:latin typeface="+mn-lt"/>
                        </a:rPr>
                        <a:t>con estensione </a:t>
                      </a:r>
                      <a:r>
                        <a:rPr lang="it-IT" sz="2800" b="1" dirty="0" smtClean="0">
                          <a:solidFill>
                            <a:srgbClr val="0066FF"/>
                          </a:solidFill>
                          <a:effectLst/>
                          <a:latin typeface="+mn-lt"/>
                        </a:rPr>
                        <a:t>di </a:t>
                      </a:r>
                      <a:r>
                        <a:rPr lang="it-IT" sz="2800" b="1" dirty="0">
                          <a:solidFill>
                            <a:srgbClr val="0066FF"/>
                          </a:solidFill>
                          <a:effectLst/>
                          <a:latin typeface="+mn-lt"/>
                        </a:rPr>
                        <a:t>lingua </a:t>
                      </a:r>
                      <a:r>
                        <a:rPr lang="it-IT" sz="2800" b="1" dirty="0" smtClean="0">
                          <a:solidFill>
                            <a:srgbClr val="0066FF"/>
                          </a:solidFill>
                          <a:effectLst/>
                          <a:latin typeface="+mn-lt"/>
                        </a:rPr>
                        <a:t>inglese</a:t>
                      </a:r>
                    </a:p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it-IT" sz="2800" b="1" dirty="0" smtClean="0">
                          <a:solidFill>
                            <a:srgbClr val="0066FF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it-IT" sz="2800" b="1" dirty="0">
                        <a:solidFill>
                          <a:srgbClr val="0066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6409885"/>
                  </a:ext>
                </a:extLst>
              </a:tr>
              <a:tr h="128452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it-IT" sz="2800" b="1" dirty="0" smtClean="0">
                          <a:solidFill>
                            <a:srgbClr val="0066FF"/>
                          </a:solidFill>
                          <a:effectLst/>
                          <a:latin typeface="+mn-lt"/>
                        </a:rPr>
                        <a:t>Classico con estensione della  Matematica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it-IT" sz="2800" b="1" dirty="0" smtClean="0">
                          <a:solidFill>
                            <a:srgbClr val="0066FF"/>
                          </a:solidFill>
                          <a:effectLst/>
                          <a:latin typeface="+mn-lt"/>
                        </a:rPr>
                        <a:t>Liceo</a:t>
                      </a:r>
                      <a:r>
                        <a:rPr lang="it-IT" sz="2800" b="1" baseline="0" dirty="0" smtClean="0">
                          <a:solidFill>
                            <a:srgbClr val="0066FF"/>
                          </a:solidFill>
                          <a:effectLst/>
                          <a:latin typeface="+mn-lt"/>
                        </a:rPr>
                        <a:t> matematico</a:t>
                      </a:r>
                      <a:endParaRPr lang="it-IT" sz="2800" b="1" dirty="0">
                        <a:solidFill>
                          <a:srgbClr val="0066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12829"/>
                  </a:ext>
                </a:extLst>
              </a:tr>
              <a:tr h="101495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it-IT" sz="2800" dirty="0" smtClean="0">
                          <a:solidFill>
                            <a:srgbClr val="0066FF"/>
                          </a:solidFill>
                          <a:effectLst/>
                        </a:rPr>
                        <a:t> Classico con estensione di  Storia dell’arte </a:t>
                      </a:r>
                      <a:endParaRPr lang="it-IT" sz="2800" b="1" dirty="0">
                        <a:solidFill>
                          <a:srgbClr val="0066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16346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4178219" y="365125"/>
            <a:ext cx="19285129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</a:rPr>
              <a:t>I percorsi formativi: le opzioni </a:t>
            </a:r>
            <a:endParaRPr kumimoji="0" lang="it-IT" altLang="it-IT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895" y="127842"/>
            <a:ext cx="2578096" cy="120071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381" y="1594216"/>
            <a:ext cx="2497610" cy="137349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006" y="3233373"/>
            <a:ext cx="2443985" cy="139958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381" y="4932636"/>
            <a:ext cx="2497610" cy="160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62131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425844" y="1508674"/>
            <a:ext cx="9562454" cy="4873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txBody>
          <a:bodyPr>
            <a:normAutofit lnSpcReduction="10000"/>
          </a:bodyPr>
          <a:lstStyle/>
          <a:p>
            <a:pPr marL="3191256" lvl="6" indent="-384048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it-IT" sz="3000" b="1" dirty="0"/>
              <a:t>BIENNIO</a:t>
            </a:r>
          </a:p>
          <a:p>
            <a:pPr marL="448056" indent="-384048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  <a:defRPr/>
            </a:pPr>
            <a:r>
              <a:rPr lang="it-IT" sz="3000" dirty="0"/>
              <a:t>Italiano    </a:t>
            </a:r>
          </a:p>
          <a:p>
            <a:pPr marL="448056" indent="-384048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  <a:defRPr/>
            </a:pPr>
            <a:r>
              <a:rPr lang="it-IT" sz="3000" dirty="0"/>
              <a:t>Latino e Greco</a:t>
            </a:r>
          </a:p>
          <a:p>
            <a:pPr marL="448056" indent="-384048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  <a:defRPr/>
            </a:pPr>
            <a:r>
              <a:rPr lang="it-IT" sz="3000" dirty="0"/>
              <a:t>Storia e Ed. </a:t>
            </a:r>
            <a:r>
              <a:rPr lang="it-IT" sz="3000" dirty="0" smtClean="0"/>
              <a:t>Civica</a:t>
            </a:r>
          </a:p>
          <a:p>
            <a:pPr marL="448056" indent="-384048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  <a:defRPr/>
            </a:pPr>
            <a:r>
              <a:rPr lang="it-IT" sz="3000" dirty="0" smtClean="0"/>
              <a:t>Geografia</a:t>
            </a:r>
            <a:endParaRPr lang="it-IT" sz="3000" dirty="0"/>
          </a:p>
          <a:p>
            <a:pPr marL="448056" indent="-384048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  <a:defRPr/>
            </a:pPr>
            <a:r>
              <a:rPr lang="it-IT" sz="3000" dirty="0"/>
              <a:t>Lingua Straniera</a:t>
            </a:r>
          </a:p>
          <a:p>
            <a:pPr marL="448056" indent="-384048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  <a:defRPr/>
            </a:pPr>
            <a:r>
              <a:rPr lang="it-IT" sz="3000" dirty="0"/>
              <a:t>Matematica</a:t>
            </a:r>
          </a:p>
          <a:p>
            <a:pPr marL="448056" indent="-384048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  <a:defRPr/>
            </a:pPr>
            <a:r>
              <a:rPr lang="it-IT" sz="3000" dirty="0"/>
              <a:t>Scienze</a:t>
            </a:r>
          </a:p>
          <a:p>
            <a:pPr marL="448056" indent="-384048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  <a:defRPr/>
            </a:pPr>
            <a:r>
              <a:rPr lang="it-IT" sz="3000" dirty="0"/>
              <a:t>Educazione Fisica</a:t>
            </a:r>
          </a:p>
          <a:p>
            <a:pPr marL="448056" indent="-384048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  <a:defRPr/>
            </a:pPr>
            <a:r>
              <a:rPr lang="it-IT" sz="3000" dirty="0"/>
              <a:t>Religione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584960" y="260647"/>
            <a:ext cx="8964846" cy="10593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484632">
              <a:defRPr/>
            </a:pPr>
            <a:r>
              <a:rPr lang="it-IT" sz="32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ea typeface="+mj-ea"/>
                <a:cs typeface="+mj-cs"/>
              </a:rPr>
              <a:t>Le   materie comuni dei nostri percorsi formativi</a:t>
            </a:r>
          </a:p>
          <a:p>
            <a:pPr marL="484632">
              <a:defRPr/>
            </a:pPr>
            <a:r>
              <a:rPr lang="it-IT" sz="32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rgbClr val="FF0000"/>
                </a:solidFill>
                <a:ea typeface="+mj-ea"/>
                <a:cs typeface="+mj-cs"/>
              </a:rPr>
              <a:t>                        </a:t>
            </a:r>
            <a:r>
              <a:rPr lang="it-IT" sz="3200" b="1" dirty="0" smtClean="0">
                <a:solidFill>
                  <a:srgbClr val="FF0000"/>
                </a:solidFill>
              </a:rPr>
              <a:t>Classico Tradizionale</a:t>
            </a:r>
            <a:endParaRPr lang="it-IT" sz="32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rgbClr val="FF0000"/>
              </a:solidFill>
              <a:ea typeface="+mj-ea"/>
              <a:cs typeface="+mj-cs"/>
            </a:endParaRPr>
          </a:p>
        </p:txBody>
      </p:sp>
      <p:pic>
        <p:nvPicPr>
          <p:cNvPr id="18436" name="Picture 7" descr="http://t0.gstatic.com/images?q=tbn:ANd9GcT0pm_H_BHXLY3i5wbAQmSkKSdLTIqVVjYunCl7CK7Bo2MAIJ9oa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381" y="2183361"/>
            <a:ext cx="136842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5" descr="http://t3.gstatic.com/images?q=tbn:ANd9GcRf1gIPukGUDicBCY8NpGdLob2UqVuj-ko1TMjfu6QlV8hlOB3nH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071" y="4878766"/>
            <a:ext cx="158273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AutoShape 21" descr="http://t3.gstatic.com/images?q=tbn:ANd9GcQQnMN3FzTVQEsppPC0L_N9hPAwSyY7yK5XtHaZ2eU3EKECwKk8"/>
          <p:cNvSpPr>
            <a:spLocks noChangeAspect="1" noChangeArrowheads="1"/>
          </p:cNvSpPr>
          <p:nvPr/>
        </p:nvSpPr>
        <p:spPr bwMode="auto">
          <a:xfrm>
            <a:off x="1755775" y="-1666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1pPr>
            <a:lvl2pPr marL="742950" indent="-28575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2pPr>
            <a:lvl3pPr marL="1143000" indent="-22860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3pPr>
            <a:lvl4pPr marL="1600200" indent="-22860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4pPr>
            <a:lvl5pPr marL="2057400" indent="-22860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8439" name="AutoShape 23" descr="http://t3.gstatic.com/images?q=tbn:ANd9GcQQnMN3FzTVQEsppPC0L_N9hPAwSyY7yK5XtHaZ2eU3EKECwKk8"/>
          <p:cNvSpPr>
            <a:spLocks noChangeAspect="1" noChangeArrowheads="1"/>
          </p:cNvSpPr>
          <p:nvPr/>
        </p:nvSpPr>
        <p:spPr bwMode="auto">
          <a:xfrm>
            <a:off x="1755775" y="-1666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1pPr>
            <a:lvl2pPr marL="742950" indent="-28575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2pPr>
            <a:lvl3pPr marL="1143000" indent="-22860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3pPr>
            <a:lvl4pPr marL="1600200" indent="-22860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4pPr>
            <a:lvl5pPr marL="2057400" indent="-228600"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Webdings" panose="05030102010509060703" pitchFamily="18" charset="2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18441" name="Picture 17" descr="http://t1.gstatic.com/images?q=tbn:ANd9GcS7kAfxi3zqptq8cjlCgccuZa8zkVSPZwAcPFBxMh5CpTWC5Md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260" y="4008816"/>
            <a:ext cx="1223963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0" descr="C:\Users\Utente\AppData\Local\Microsoft\Windows\Temporary Internet Files\Content.IE5\BWU7Z1JP\MC900339196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432" y="3326322"/>
            <a:ext cx="1296988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5" descr="http://t1.gstatic.com/images?q=tbn:ANd9GcSODzzUwP7U5QI_9wMSH96IWScF_nEcYnm-UUlyGYZRsdUx8uokP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925" y="1508674"/>
            <a:ext cx="158432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1509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3882</TotalTime>
  <Words>1936</Words>
  <Application>Microsoft Office PowerPoint</Application>
  <PresentationFormat>Widescreen</PresentationFormat>
  <Paragraphs>451</Paragraphs>
  <Slides>67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67</vt:i4>
      </vt:variant>
    </vt:vector>
  </HeadingPairs>
  <TitlesOfParts>
    <vt:vector size="81" baseType="lpstr">
      <vt:lpstr>Albertus</vt:lpstr>
      <vt:lpstr>Albertus Medium</vt:lpstr>
      <vt:lpstr>Arial</vt:lpstr>
      <vt:lpstr>Arial Narrow</vt:lpstr>
      <vt:lpstr>Calibri</vt:lpstr>
      <vt:lpstr>Calibri Light</vt:lpstr>
      <vt:lpstr>Comic Sans MS</vt:lpstr>
      <vt:lpstr>Monotype Corsiva</vt:lpstr>
      <vt:lpstr>Times New Roman</vt:lpstr>
      <vt:lpstr>Verdana</vt:lpstr>
      <vt:lpstr>Webdings</vt:lpstr>
      <vt:lpstr>Wingdings</vt:lpstr>
      <vt:lpstr>Wingdings 2</vt:lpstr>
      <vt:lpstr>Tema di Office</vt:lpstr>
      <vt:lpstr>                       LICEO CLASSICO STATALE                               VITTORIO EMANUELE II  </vt:lpstr>
      <vt:lpstr>Perchè iscriversi al Liceo Classico </vt:lpstr>
      <vt:lpstr>Presentazione standard di PowerPoint</vt:lpstr>
      <vt:lpstr>Presentazione standard di PowerPoint</vt:lpstr>
      <vt:lpstr>Presentazione standard di PowerPoint</vt:lpstr>
      <vt:lpstr>                            Breve storia del nostro Liceo </vt:lpstr>
      <vt:lpstr>              EX VITTORINI FAMOSI</vt:lpstr>
      <vt:lpstr>  I nostri percorsi formativi</vt:lpstr>
      <vt:lpstr>Presentazione standard di PowerPoint</vt:lpstr>
      <vt:lpstr>                         Triennio </vt:lpstr>
      <vt:lpstr>Offerta formativa e  quadro orario</vt:lpstr>
      <vt:lpstr>Il Greco è una lingua difficile?</vt:lpstr>
      <vt:lpstr>                                             Perché studiare il greco </vt:lpstr>
      <vt:lpstr>Presentazione standard di PowerPoint</vt:lpstr>
      <vt:lpstr>Pensiamo ai nomi originari della nostra terra</vt:lpstr>
      <vt:lpstr>Classico con estensione di lingua inglese Sulla base delle richieste delle famiglie</vt:lpstr>
      <vt:lpstr>                                                                               SMART ENGLISH  </vt:lpstr>
      <vt:lpstr>                                                                               SMART ENGLISH  </vt:lpstr>
      <vt:lpstr>                                                                                    SMART ENGLISH  </vt:lpstr>
      <vt:lpstr>                          Smart English  </vt:lpstr>
      <vt:lpstr>                               Classico con estensione della matematica                    Sulla base delle richieste delle famiglie              </vt:lpstr>
      <vt:lpstr>          Discipline coinvolte : I Anno </vt:lpstr>
      <vt:lpstr>           Discipline coinvolte : II Anno </vt:lpstr>
      <vt:lpstr>                         Finalita’</vt:lpstr>
      <vt:lpstr>Classico con estensione di  Storia dell’arte  Sulla base delle richieste delle famiglie</vt:lpstr>
      <vt:lpstr>Corsi   per la certificazione esterna</vt:lpstr>
      <vt:lpstr>Progetti di scambio e stage </vt:lpstr>
      <vt:lpstr>                        …  in preparazione  Classico  con Percorso di potenziamento e orientamento           “Biologia con curvatura biomedica”   </vt:lpstr>
      <vt:lpstr>                                    Destinatari  studenti del secondo biennio e dell’ultimo anno   ,</vt:lpstr>
      <vt:lpstr>Presentazione standard di PowerPoint</vt:lpstr>
      <vt:lpstr>Presentazione standard di PowerPoint</vt:lpstr>
      <vt:lpstr>     Uso delle TIC nella didattica</vt:lpstr>
      <vt:lpstr>                     PCTO  Percorsi Competenze trasversali e orientamento</vt:lpstr>
      <vt:lpstr>             PCTO POTdESign: educo/produco</vt:lpstr>
      <vt:lpstr>    Area dei Beni culturali – Ambito librario</vt:lpstr>
      <vt:lpstr>      Area dei Beni culturali – Ambito Artistico </vt:lpstr>
      <vt:lpstr>                Area Aziendale  </vt:lpstr>
      <vt:lpstr>      LO "SPAZIO FLACCOVIO" NE "LE VIE DEI TESORI" </vt:lpstr>
      <vt:lpstr>                                            Le aree progettuali </vt:lpstr>
      <vt:lpstr>Presentazione standard di PowerPoint</vt:lpstr>
      <vt:lpstr>               Laboratorio di Teatro Classico                                            Medea                                    Palazzolo Acreide  - Siracusa</vt:lpstr>
      <vt:lpstr>                Laboratorio di Teatro  Moderno                                Tu da che parte stai?                                   Teatro Politeama</vt:lpstr>
      <vt:lpstr>                      PREPARAZIONE  GARE  Certamina di latino e greco   </vt:lpstr>
      <vt:lpstr>                                       Gli spazi per la didattica </vt:lpstr>
      <vt:lpstr>      Laboratorio di Biologia molecolare</vt:lpstr>
      <vt:lpstr>Laboratorio di biologia molecolare</vt:lpstr>
      <vt:lpstr>Presentazione standard di PowerPoint</vt:lpstr>
      <vt:lpstr>                    Gemellaggi   e Viaggi d’Istruzione  </vt:lpstr>
      <vt:lpstr>Attività di prevenzione dell’insuccesso scolastico   </vt:lpstr>
      <vt:lpstr>Presentazione standard di PowerPoint</vt:lpstr>
      <vt:lpstr>Presentazione standard di PowerPoint</vt:lpstr>
      <vt:lpstr>Presentazione standard di PowerPoint</vt:lpstr>
      <vt:lpstr>                        Room  Alfa  α: ore 16:00 - 16:30  </vt:lpstr>
      <vt:lpstr>                                Room  Beta β       ore: 17:00 - 17:20;  ore 17:20 - 17:40   </vt:lpstr>
      <vt:lpstr>      Room  Gamma γ  ore 18:00-19:00</vt:lpstr>
      <vt:lpstr>                     Officine del sapere</vt:lpstr>
      <vt:lpstr>                                                Il  Greco e il Latino </vt:lpstr>
      <vt:lpstr>                                Le Scienze   e la  Matematica        </vt:lpstr>
      <vt:lpstr>                         Il Teatro classico</vt:lpstr>
      <vt:lpstr>                               Incontroimparo                             Laboratori di studio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       GRAZIE PER LA VOSTRA ATTENZIONE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LICEO CLASSICO STATALE                VITTORIO EMANUELE II</dc:title>
  <dc:creator>Utente</dc:creator>
  <cp:lastModifiedBy>Utente</cp:lastModifiedBy>
  <cp:revision>302</cp:revision>
  <dcterms:created xsi:type="dcterms:W3CDTF">2016-10-02T20:56:00Z</dcterms:created>
  <dcterms:modified xsi:type="dcterms:W3CDTF">2020-11-10T17:26:25Z</dcterms:modified>
</cp:coreProperties>
</file>